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tmp" ContentType="image/png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>
  <p:sldMasterIdLst>
    <p:sldMasterId id="2147483687" r:id="rId1"/>
    <p:sldMasterId id="2147483707" r:id="rId2"/>
    <p:sldMasterId id="2147483709" r:id="rId3"/>
  </p:sldMasterIdLst>
  <p:notesMasterIdLst>
    <p:notesMasterId r:id="rId26"/>
  </p:notesMasterIdLst>
  <p:handoutMasterIdLst>
    <p:handoutMasterId r:id="rId27"/>
  </p:handoutMasterIdLst>
  <p:sldIdLst>
    <p:sldId id="270" r:id="rId4"/>
    <p:sldId id="272" r:id="rId5"/>
    <p:sldId id="273" r:id="rId6"/>
    <p:sldId id="274" r:id="rId7"/>
    <p:sldId id="277" r:id="rId8"/>
    <p:sldId id="275" r:id="rId9"/>
    <p:sldId id="276" r:id="rId10"/>
    <p:sldId id="281" r:id="rId11"/>
    <p:sldId id="278" r:id="rId12"/>
    <p:sldId id="279" r:id="rId13"/>
    <p:sldId id="280" r:id="rId14"/>
    <p:sldId id="282" r:id="rId15"/>
    <p:sldId id="283" r:id="rId16"/>
    <p:sldId id="284" r:id="rId17"/>
    <p:sldId id="285" r:id="rId18"/>
    <p:sldId id="286" r:id="rId19"/>
    <p:sldId id="288" r:id="rId20"/>
    <p:sldId id="289" r:id="rId21"/>
    <p:sldId id="287" r:id="rId22"/>
    <p:sldId id="292" r:id="rId23"/>
    <p:sldId id="290" r:id="rId24"/>
    <p:sldId id="293" r:id="rId25"/>
  </p:sldIdLst>
  <p:sldSz cx="9144000" cy="5145088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E8FF"/>
    <a:srgbClr val="EE00EF"/>
    <a:srgbClr val="FFFFC0"/>
    <a:srgbClr val="C1DF87"/>
    <a:srgbClr val="4EB3CF"/>
    <a:srgbClr val="ECBF51"/>
    <a:srgbClr val="33578F"/>
    <a:srgbClr val="C26B6F"/>
    <a:srgbClr val="FFF0D6"/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586" autoAdjust="0"/>
  </p:normalViewPr>
  <p:slideViewPr>
    <p:cSldViewPr snapToGrid="0">
      <p:cViewPr>
        <p:scale>
          <a:sx n="112" d="100"/>
          <a:sy n="112" d="100"/>
        </p:scale>
        <p:origin x="-552" y="-4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828B3E-CAE4-024A-8509-45F05B7B41A3}" type="datetimeFigureOut">
              <a:rPr lang="fr-FR" smtClean="0"/>
              <a:t>16/05/20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1EF14-9F22-C941-BC99-9ED6601BF65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2281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tmp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gif>
</file>

<file path=ppt/media/image3.jpeg>
</file>

<file path=ppt/media/image30.gif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782F5-A916-4653-9283-0B21DAE59FD2}" type="datetimeFigureOut">
              <a:rPr lang="fr-FR" smtClean="0"/>
              <a:t>16/05/20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574675" y="1336675"/>
            <a:ext cx="64103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CBF42-708B-4E44-B726-068829AEE59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16364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2865" y="147408"/>
            <a:ext cx="7543800" cy="569842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lang="fr-FR" sz="2100" kern="1200" spc="-28" baseline="0">
                <a:solidFill>
                  <a:srgbClr val="CF818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3771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381" y="-1"/>
            <a:ext cx="9141619" cy="38444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0" y="3844412"/>
            <a:ext cx="9141619" cy="480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xmlns="" id="{C9E5BD84-DC66-4CA9-B14F-F778A3BA3AF2}"/>
              </a:ext>
            </a:extLst>
          </p:cNvPr>
          <p:cNvCxnSpPr/>
          <p:nvPr userDrawn="1"/>
        </p:nvCxnSpPr>
        <p:spPr>
          <a:xfrm>
            <a:off x="659006" y="572244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le Placeholder 1">
            <a:extLst>
              <a:ext uri="{FF2B5EF4-FFF2-40B4-BE49-F238E27FC236}">
                <a16:creationId xmlns:a16="http://schemas.microsoft.com/office/drawing/2014/main" xmlns="" id="{5FE470C6-3407-4B39-9256-D7CBAE76B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44412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Merci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967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2425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xmlns="" id="{5FE470C6-3407-4B39-9256-D7CBAE76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694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2800" kern="1200" spc="-28" baseline="0" dirty="0">
                <a:solidFill>
                  <a:srgbClr val="CF818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150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xmlns="" id="{5FE470C6-3407-4B39-9256-D7CBAE76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694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2800" kern="1200" spc="-28" baseline="0" dirty="0">
                <a:solidFill>
                  <a:srgbClr val="CF818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893E4BC1-6F4E-4747-84E8-D99E0587545F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8150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xmlns="" id="{5FE470C6-3407-4B39-9256-D7CBAE76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694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2800" kern="1200" spc="-28" baseline="0" dirty="0">
                <a:solidFill>
                  <a:srgbClr val="CF818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893E4BC1-6F4E-4747-84E8-D99E0587545F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3765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xmlns="" id="{5FE470C6-3407-4B39-9256-D7CBAE76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694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2800" kern="1200" spc="-28" baseline="0" dirty="0">
                <a:solidFill>
                  <a:srgbClr val="CF818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893E4BC1-6F4E-4747-84E8-D99E0587545F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3765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162"/>
            <a:ext cx="8520600" cy="5728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lang="en-US" sz="2800" kern="1200" spc="-28" baseline="0">
                <a:solidFill>
                  <a:srgbClr val="CF818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4656"/>
            <a:ext cx="548700" cy="3937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7304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548" y="80429"/>
            <a:ext cx="7543800" cy="1088404"/>
          </a:xfrm>
        </p:spPr>
        <p:txBody>
          <a:bodyPr/>
          <a:lstStyle>
            <a:lvl1pPr marL="0">
              <a:defRPr lang="fr-FR" sz="2800" kern="1200" spc="-28" baseline="0">
                <a:solidFill>
                  <a:srgbClr val="CF818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827" y="1259999"/>
            <a:ext cx="7543800" cy="3018452"/>
          </a:xfrm>
          <a:prstGeom prst="rect">
            <a:avLst/>
          </a:prstGeom>
        </p:spPr>
        <p:txBody>
          <a:bodyPr lIns="68580" tIns="34290" rIns="68580" bIns="3429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761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xmlns="" id="{5FE470C6-3407-4B39-9256-D7CBAE76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694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2800"/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893E4BC1-6F4E-4747-84E8-D99E0587545F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83207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6586" y="1611199"/>
            <a:ext cx="7543800" cy="10884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4" name="ZoneTexte 3"/>
          <p:cNvSpPr txBox="1"/>
          <p:nvPr userDrawn="1"/>
        </p:nvSpPr>
        <p:spPr>
          <a:xfrm>
            <a:off x="8017124" y="4501597"/>
            <a:ext cx="456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1D65D73-4504-AB49-B4F7-6FD183CBFC6B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556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7321" y="114496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3" name="ZoneTexte 2"/>
          <p:cNvSpPr txBox="1"/>
          <p:nvPr userDrawn="1"/>
        </p:nvSpPr>
        <p:spPr>
          <a:xfrm>
            <a:off x="7971765" y="4796412"/>
            <a:ext cx="456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E0DA110-6725-C841-814C-54A759A68591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437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lang="en-US" sz="2800" kern="1200" spc="-28" baseline="0" dirty="0">
          <a:solidFill>
            <a:srgbClr val="CF8182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9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jpeg"/><Relationship Id="rId7" Type="http://schemas.openxmlformats.org/officeDocument/2006/relationships/image" Target="../media/image29.gif"/><Relationship Id="rId8" Type="http://schemas.openxmlformats.org/officeDocument/2006/relationships/image" Target="../media/image30.gif"/><Relationship Id="rId9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png"/><Relationship Id="rId3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6" Type="http://schemas.openxmlformats.org/officeDocument/2006/relationships/image" Target="../media/image5.jpeg"/><Relationship Id="rId7" Type="http://schemas.openxmlformats.org/officeDocument/2006/relationships/image" Target="../media/image6.jpeg"/><Relationship Id="rId8" Type="http://schemas.openxmlformats.org/officeDocument/2006/relationships/image" Target="../media/image7.jpeg"/><Relationship Id="rId9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5.png"/><Relationship Id="rId4" Type="http://schemas.openxmlformats.org/officeDocument/2006/relationships/image" Target="../media/image14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tm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tm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94CF25D0-1DF7-4352-BC93-49C8418F5E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5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Molécules de la santé</a:t>
            </a:r>
            <a:endParaRPr lang="fr-FR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="" xmlns:a16="http://schemas.microsoft.com/office/drawing/2014/main" id="{720C0F4B-E921-458D-822C-99A41A8C3D3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19059" y="4585543"/>
            <a:ext cx="7543800" cy="367241"/>
          </a:xfrm>
          <a:prstGeom prst="rect">
            <a:avLst/>
          </a:prstGeom>
        </p:spPr>
        <p:txBody>
          <a:bodyPr lIns="68580" tIns="34290" rIns="68580" bIns="34290"/>
          <a:lstStyle/>
          <a:p>
            <a:r>
              <a:rPr lang="fr-FR" dirty="0"/>
              <a:t>Matthis CHAPON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6389C604-85ED-4C1E-A449-7DB05F167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0</a:t>
            </a:fld>
            <a:endParaRPr lang="fr-FR"/>
          </a:p>
        </p:txBody>
      </p:sp>
      <p:sp>
        <p:nvSpPr>
          <p:cNvPr id="5" name="Sous-titre 2"/>
          <p:cNvSpPr txBox="1">
            <a:spLocks/>
          </p:cNvSpPr>
          <p:nvPr/>
        </p:nvSpPr>
        <p:spPr>
          <a:xfrm>
            <a:off x="0" y="2787902"/>
            <a:ext cx="9144000" cy="636487"/>
          </a:xfrm>
          <a:prstGeom prst="rect">
            <a:avLst/>
          </a:prstGeom>
          <a:solidFill>
            <a:srgbClr val="CF8182"/>
          </a:solidFill>
        </p:spPr>
        <p:txBody>
          <a:bodyPr lIns="68580" tIns="34290" rIns="68580" bIns="3429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40000"/>
              </a:lnSpc>
              <a:buNone/>
            </a:pPr>
            <a:r>
              <a:rPr lang="fr-FR" sz="1800" dirty="0" smtClean="0">
                <a:solidFill>
                  <a:schemeClr val="tx1"/>
                </a:solidFill>
              </a:rPr>
              <a:t>Agrégation </a:t>
            </a:r>
            <a:r>
              <a:rPr lang="fr-FR" sz="1800" dirty="0">
                <a:solidFill>
                  <a:schemeClr val="tx1"/>
                </a:solidFill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2946776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EAC59607-0C5D-42FF-88DF-CA9571248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7F05AB18-2741-456A-B801-B029F7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Extraction de </a:t>
            </a:r>
            <a:r>
              <a:rPr lang="fr-FR" dirty="0" smtClean="0"/>
              <a:t>l’eugénol des clous de girofle par </a:t>
            </a:r>
            <a:r>
              <a:rPr lang="fr-FR" dirty="0" err="1" smtClean="0"/>
              <a:t>hydrodistillation</a:t>
            </a:r>
            <a:endParaRPr lang="fr-FR" dirty="0"/>
          </a:p>
        </p:txBody>
      </p:sp>
      <p:pic>
        <p:nvPicPr>
          <p:cNvPr id="6" name="Image 5" descr="Capture d’écran 2020-05-17 à 11.22.2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2"/>
          <a:stretch/>
        </p:blipFill>
        <p:spPr>
          <a:xfrm>
            <a:off x="0" y="1043191"/>
            <a:ext cx="5514252" cy="303436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7689" t="12219" r="6078" b="10587"/>
          <a:stretch/>
        </p:blipFill>
        <p:spPr>
          <a:xfrm>
            <a:off x="5601780" y="669002"/>
            <a:ext cx="2880269" cy="1882281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6168762" y="2619317"/>
            <a:ext cx="17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smtClean="0"/>
              <a:t>Clous de Girofle</a:t>
            </a:r>
            <a:endParaRPr lang="fr-FR" b="1" u="sng" dirty="0"/>
          </a:p>
        </p:txBody>
      </p:sp>
      <p:sp>
        <p:nvSpPr>
          <p:cNvPr id="9" name="ZoneTexte 8"/>
          <p:cNvSpPr txBox="1"/>
          <p:nvPr/>
        </p:nvSpPr>
        <p:spPr>
          <a:xfrm>
            <a:off x="759756" y="4365529"/>
            <a:ext cx="2871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smtClean="0"/>
              <a:t>Montage d’</a:t>
            </a:r>
            <a:r>
              <a:rPr lang="fr-FR" b="1" u="sng" dirty="0" err="1" smtClean="0"/>
              <a:t>hydrodistillation</a:t>
            </a:r>
            <a:endParaRPr lang="fr-FR" b="1" u="sng" dirty="0"/>
          </a:p>
        </p:txBody>
      </p:sp>
      <p:cxnSp>
        <p:nvCxnSpPr>
          <p:cNvPr id="12" name="Connecteur droit 11"/>
          <p:cNvCxnSpPr/>
          <p:nvPr/>
        </p:nvCxnSpPr>
        <p:spPr>
          <a:xfrm flipH="1" flipV="1">
            <a:off x="1145303" y="850428"/>
            <a:ext cx="11340" cy="98649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0" y="918461"/>
            <a:ext cx="1099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Thermomètre</a:t>
            </a:r>
            <a:endParaRPr lang="fr-FR" sz="1200" dirty="0"/>
          </a:p>
        </p:txBody>
      </p:sp>
      <p:cxnSp>
        <p:nvCxnSpPr>
          <p:cNvPr id="15" name="Connecteur droit 14"/>
          <p:cNvCxnSpPr/>
          <p:nvPr/>
        </p:nvCxnSpPr>
        <p:spPr>
          <a:xfrm flipH="1">
            <a:off x="975210" y="1077208"/>
            <a:ext cx="158754" cy="0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Image 1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037" y="3444916"/>
            <a:ext cx="1962105" cy="1022663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6672691" y="4449894"/>
            <a:ext cx="951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smtClean="0"/>
              <a:t>Eugénol</a:t>
            </a:r>
            <a:endParaRPr lang="fr-FR" b="1" u="sng" dirty="0"/>
          </a:p>
        </p:txBody>
      </p:sp>
    </p:spTree>
    <p:extLst>
      <p:ext uri="{BB962C8B-B14F-4D97-AF65-F5344CB8AC3E}">
        <p14:creationId xmlns:p14="http://schemas.microsoft.com/office/powerpoint/2010/main" val="73871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EAC59607-0C5D-42FF-88DF-CA9571248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7F05AB18-2741-456A-B801-B029F7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Extraction de </a:t>
            </a:r>
            <a:r>
              <a:rPr lang="fr-FR" dirty="0" smtClean="0"/>
              <a:t>l’eugénol des clous de girofle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xmlns="" id="{F804DC21-4D04-4689-B5AE-88CE78811E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36" t="26498" r="39715" b="21013"/>
          <a:stretch/>
        </p:blipFill>
        <p:spPr>
          <a:xfrm>
            <a:off x="5977965" y="838876"/>
            <a:ext cx="2894758" cy="3644818"/>
          </a:xfrm>
          <a:prstGeom prst="rect">
            <a:avLst/>
          </a:prstGeom>
        </p:spPr>
      </p:pic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xmlns="" id="{AC19E88D-3FF5-4F81-92E3-42FD227D1B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307288"/>
              </p:ext>
            </p:extLst>
          </p:nvPr>
        </p:nvGraphicFramePr>
        <p:xfrm>
          <a:off x="271277" y="1313374"/>
          <a:ext cx="5676899" cy="2518339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6658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9939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7853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73315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98076">
                <a:tc>
                  <a:txBody>
                    <a:bodyPr/>
                    <a:lstStyle/>
                    <a:p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Ethanol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Ether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018741">
                <a:tc>
                  <a:txBody>
                    <a:bodyPr/>
                    <a:lstStyle/>
                    <a:p>
                      <a:r>
                        <a:rPr lang="fr-FR" sz="2000" b="1" dirty="0">
                          <a:solidFill>
                            <a:schemeClr val="tx1"/>
                          </a:solidFill>
                        </a:rPr>
                        <a:t>Solubilité de l’eugénol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Peu soluble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solidFill>
                            <a:schemeClr val="accent2"/>
                          </a:solidFill>
                        </a:rPr>
                        <a:t>Soluble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solidFill>
                            <a:schemeClr val="accent2"/>
                          </a:solidFill>
                        </a:rPr>
                        <a:t>Soluble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91823">
                <a:tc>
                  <a:txBody>
                    <a:bodyPr/>
                    <a:lstStyle/>
                    <a:p>
                      <a:r>
                        <a:rPr lang="fr-FR" sz="2000" b="1" dirty="0">
                          <a:solidFill>
                            <a:schemeClr val="tx1"/>
                          </a:solidFill>
                        </a:rPr>
                        <a:t>Densité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1,0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0,79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0,71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05282">
                <a:tc>
                  <a:txBody>
                    <a:bodyPr/>
                    <a:lstStyle/>
                    <a:p>
                      <a:r>
                        <a:rPr lang="fr-FR" sz="2000" b="1" dirty="0">
                          <a:solidFill>
                            <a:schemeClr val="tx1"/>
                          </a:solidFill>
                        </a:rPr>
                        <a:t>Miscibilité</a:t>
                      </a:r>
                      <a:r>
                        <a:rPr lang="fr-FR" sz="2000" b="1" baseline="0" dirty="0">
                          <a:solidFill>
                            <a:schemeClr val="tx1"/>
                          </a:solidFill>
                        </a:rPr>
                        <a:t> avec l’eau</a:t>
                      </a:r>
                      <a:endParaRPr lang="fr-FR" sz="20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Miscible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solidFill>
                            <a:schemeClr val="accent2"/>
                          </a:solidFill>
                        </a:rPr>
                        <a:t>Non miscible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0888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" name="Tableau 51">
            <a:extLst>
              <a:ext uri="{FF2B5EF4-FFF2-40B4-BE49-F238E27FC236}">
                <a16:creationId xmlns="" xmlns:a16="http://schemas.microsoft.com/office/drawing/2014/main" xmlns:a14="http://schemas.microsoft.com/office/drawing/2010/main" xmlns:mc="http://schemas.openxmlformats.org/markup-compatibility/2006" id="{6299EFDC-D811-415D-AE6E-13C7739EDF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739356"/>
              </p:ext>
            </p:extLst>
          </p:nvPr>
        </p:nvGraphicFramePr>
        <p:xfrm>
          <a:off x="141634" y="809600"/>
          <a:ext cx="8766313" cy="3691997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89043">
                  <a:extLst>
                    <a:ext uri="{9D8B030D-6E8A-4147-A177-3AD203B41FA5}">
                      <a16:colId xmlns="" xmlns:a16="http://schemas.microsoft.com/office/drawing/2014/main" xmlns:a14="http://schemas.microsoft.com/office/drawing/2010/main" xmlns:mc="http://schemas.openxmlformats.org/markup-compatibility/2006" val="3676508839"/>
                    </a:ext>
                  </a:extLst>
                </a:gridCol>
                <a:gridCol w="283265">
                  <a:extLst>
                    <a:ext uri="{9D8B030D-6E8A-4147-A177-3AD203B41FA5}">
                      <a16:colId xmlns="" xmlns:a16="http://schemas.microsoft.com/office/drawing/2014/main" xmlns:a14="http://schemas.microsoft.com/office/drawing/2010/main" xmlns:mc="http://schemas.openxmlformats.org/markup-compatibility/2006" val="3364169271"/>
                    </a:ext>
                  </a:extLst>
                </a:gridCol>
                <a:gridCol w="1759226">
                  <a:extLst>
                    <a:ext uri="{9D8B030D-6E8A-4147-A177-3AD203B41FA5}">
                      <a16:colId xmlns="" xmlns:a16="http://schemas.microsoft.com/office/drawing/2014/main" xmlns:a14="http://schemas.microsoft.com/office/drawing/2010/main" xmlns:mc="http://schemas.openxmlformats.org/markup-compatibility/2006" val="460053931"/>
                    </a:ext>
                  </a:extLst>
                </a:gridCol>
                <a:gridCol w="1177787">
                  <a:extLst>
                    <a:ext uri="{9D8B030D-6E8A-4147-A177-3AD203B41FA5}">
                      <a16:colId xmlns="" xmlns:a16="http://schemas.microsoft.com/office/drawing/2014/main" xmlns:a14="http://schemas.microsoft.com/office/drawing/2010/main" xmlns:mc="http://schemas.openxmlformats.org/markup-compatibility/2006" val="2498011360"/>
                    </a:ext>
                  </a:extLst>
                </a:gridCol>
                <a:gridCol w="1878495">
                  <a:extLst>
                    <a:ext uri="{9D8B030D-6E8A-4147-A177-3AD203B41FA5}">
                      <a16:colId xmlns="" xmlns:a16="http://schemas.microsoft.com/office/drawing/2014/main" xmlns:a14="http://schemas.microsoft.com/office/drawing/2010/main" xmlns:mc="http://schemas.openxmlformats.org/markup-compatibility/2006" val="2579247023"/>
                    </a:ext>
                  </a:extLst>
                </a:gridCol>
                <a:gridCol w="260903">
                  <a:extLst>
                    <a:ext uri="{9D8B030D-6E8A-4147-A177-3AD203B41FA5}">
                      <a16:colId xmlns="" xmlns:a16="http://schemas.microsoft.com/office/drawing/2014/main" xmlns:a14="http://schemas.microsoft.com/office/drawing/2010/main" xmlns:mc="http://schemas.openxmlformats.org/markup-compatibility/2006" val="1635373302"/>
                    </a:ext>
                  </a:extLst>
                </a:gridCol>
                <a:gridCol w="1617594">
                  <a:extLst>
                    <a:ext uri="{9D8B030D-6E8A-4147-A177-3AD203B41FA5}">
                      <a16:colId xmlns="" xmlns:a16="http://schemas.microsoft.com/office/drawing/2014/main" xmlns:a14="http://schemas.microsoft.com/office/drawing/2010/main" xmlns:mc="http://schemas.openxmlformats.org/markup-compatibility/2006" val="1146037858"/>
                    </a:ext>
                  </a:extLst>
                </a:gridCol>
              </a:tblGrid>
              <a:tr h="1646428">
                <a:tc>
                  <a:txBody>
                    <a:bodyPr/>
                    <a:lstStyle/>
                    <a:p>
                      <a:pPr algn="ctr"/>
                      <a:endParaRPr lang="fr-FR" sz="11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dirty="0" smtClean="0"/>
                        <a:t>+</a:t>
                      </a:r>
                      <a:endParaRPr lang="fr-FR" sz="1800" b="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100" dirty="0"/>
                    </a:p>
                  </a:txBody>
                  <a:tcPr marL="0" marR="0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500" dirty="0" smtClean="0"/>
                    </a:p>
                    <a:p>
                      <a:pPr algn="ctr"/>
                      <a:endParaRPr lang="fr-FR" sz="1500" dirty="0" smtClean="0"/>
                    </a:p>
                    <a:p>
                      <a:pPr algn="ctr"/>
                      <a:r>
                        <a:rPr lang="fr-FR" sz="1500" dirty="0" smtClean="0"/>
                        <a:t>50 </a:t>
                      </a:r>
                      <a:r>
                        <a:rPr lang="fr-FR" sz="1500" dirty="0" err="1" smtClean="0"/>
                        <a:t>mL</a:t>
                      </a:r>
                      <a:r>
                        <a:rPr lang="fr-FR" sz="1500" baseline="0" dirty="0" smtClean="0"/>
                        <a:t> </a:t>
                      </a:r>
                      <a:r>
                        <a:rPr lang="fr-FR" sz="1500" dirty="0" smtClean="0"/>
                        <a:t>H</a:t>
                      </a:r>
                      <a:r>
                        <a:rPr lang="fr-FR" sz="1500" baseline="-25000" dirty="0" smtClean="0"/>
                        <a:t>2</a:t>
                      </a:r>
                      <a:r>
                        <a:rPr lang="fr-FR" sz="1500" baseline="0" dirty="0" smtClean="0"/>
                        <a:t>O</a:t>
                      </a:r>
                      <a:endParaRPr lang="fr-FR" sz="1500" dirty="0" smtClean="0"/>
                    </a:p>
                    <a:p>
                      <a:pPr algn="ctr"/>
                      <a:endParaRPr lang="fr-FR" sz="1100" dirty="0"/>
                    </a:p>
                    <a:p>
                      <a:pPr algn="ctr"/>
                      <a:r>
                        <a:rPr lang="fr-FR" sz="1500" dirty="0" smtClean="0"/>
                        <a:t> 15min</a:t>
                      </a:r>
                      <a:r>
                        <a:rPr lang="fr-FR" sz="1100" dirty="0" smtClean="0"/>
                        <a:t> </a:t>
                      </a:r>
                      <a:r>
                        <a:rPr lang="fr-FR" sz="1500" dirty="0"/>
                        <a:t>|</a:t>
                      </a:r>
                      <a:r>
                        <a:rPr lang="fr-FR" sz="1100" dirty="0"/>
                        <a:t> </a:t>
                      </a:r>
                      <a:r>
                        <a:rPr lang="fr-FR" sz="1600" dirty="0" smtClean="0"/>
                        <a:t>80</a:t>
                      </a:r>
                      <a:r>
                        <a:rPr lang="fr-FR" sz="1500" dirty="0" smtClean="0"/>
                        <a:t>°C</a:t>
                      </a:r>
                    </a:p>
                    <a:p>
                      <a:pPr algn="ctr"/>
                      <a:r>
                        <a:rPr lang="fr-FR" sz="1200" b="0" dirty="0" smtClean="0">
                          <a:latin typeface="Times"/>
                          <a:cs typeface="Times"/>
                        </a:rPr>
                        <a:t>(5mL acide éthanoïque goutte à goutte)</a:t>
                      </a:r>
                      <a:endParaRPr lang="fr-FR" sz="1200" b="0" dirty="0">
                        <a:latin typeface="Times"/>
                        <a:cs typeface="Times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100" dirty="0"/>
                    </a:p>
                  </a:txBody>
                  <a:tcPr marL="0" marR="0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dirty="0" smtClean="0"/>
                        <a:t>+</a:t>
                      </a:r>
                      <a:endParaRPr lang="fr-FR" sz="1800" b="0" dirty="0"/>
                    </a:p>
                  </a:txBody>
                  <a:tcPr marL="0" marR="0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100" dirty="0"/>
                    </a:p>
                  </a:txBody>
                  <a:tcPr marL="0" marR="0" marT="0" marB="0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xmlns:a14="http://schemas.microsoft.com/office/drawing/2010/main" xmlns:mc="http://schemas.openxmlformats.org/markup-compatibility/2006" val="1402701178"/>
                  </a:ext>
                </a:extLst>
              </a:tr>
              <a:tr h="354069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/>
                        <a:t>4-aminophénol</a:t>
                      </a:r>
                      <a:endParaRPr lang="fr-FR" sz="1100" dirty="0"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/>
                        <a:t>+</a:t>
                      </a:r>
                      <a:endParaRPr lang="fr-FR" sz="11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/>
                        <a:t>Anhydride acétique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100" dirty="0"/>
                    </a:p>
                  </a:txBody>
                  <a:tcPr marL="0" marR="0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/>
                        <a:t>Paracétamol</a:t>
                      </a:r>
                      <a:endParaRPr lang="fr-FR" sz="1100" b="0" dirty="0"/>
                    </a:p>
                  </a:txBody>
                  <a:tcPr marL="0" marR="0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/>
                        <a:t>+</a:t>
                      </a:r>
                      <a:endParaRPr lang="fr-FR" sz="1100" dirty="0"/>
                    </a:p>
                  </a:txBody>
                  <a:tcPr marL="0" marR="0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/>
                        <a:t>Acide acétique</a:t>
                      </a:r>
                    </a:p>
                  </a:txBody>
                  <a:tcPr marL="0" marR="0" marT="0" marB="0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="" xmlns:a16="http://schemas.microsoft.com/office/drawing/2014/main" xmlns:a14="http://schemas.microsoft.com/office/drawing/2010/main" xmlns:mc="http://schemas.openxmlformats.org/markup-compatibility/2006" val="1089108697"/>
                  </a:ext>
                </a:extLst>
              </a:tr>
              <a:tr h="549939">
                <a:tc>
                  <a:txBody>
                    <a:bodyPr/>
                    <a:lstStyle/>
                    <a:p>
                      <a:pPr algn="ctr"/>
                      <a:r>
                        <a:rPr lang="fr-FR" sz="1100" baseline="0" dirty="0" smtClean="0"/>
                        <a:t>5,50  g</a:t>
                      </a:r>
                      <a:br>
                        <a:rPr lang="fr-FR" sz="1100" baseline="0" dirty="0" smtClean="0"/>
                      </a:br>
                      <a:r>
                        <a:rPr lang="fr-FR" sz="1100" baseline="0" dirty="0" smtClean="0"/>
                        <a:t>5,04.10</a:t>
                      </a:r>
                      <a:r>
                        <a:rPr lang="fr-FR" sz="1100" baseline="30000" dirty="0" smtClean="0"/>
                        <a:t>-2</a:t>
                      </a:r>
                      <a:r>
                        <a:rPr lang="fr-FR" sz="1100" baseline="0" dirty="0" smtClean="0"/>
                        <a:t> mol</a:t>
                      </a:r>
                      <a:endParaRPr lang="fr-FR" sz="1100" i="1" baseline="0" dirty="0"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4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/>
                        <a:t>≈</a:t>
                      </a:r>
                      <a:r>
                        <a:rPr lang="fr-FR" sz="1100" baseline="0" dirty="0" smtClean="0"/>
                        <a:t> 7,0 </a:t>
                      </a:r>
                      <a:r>
                        <a:rPr lang="fr-FR" sz="1100" baseline="0" dirty="0" err="1" smtClean="0"/>
                        <a:t>mL</a:t>
                      </a:r>
                      <a:endParaRPr lang="fr-FR" sz="1100" baseline="0" dirty="0" smtClean="0"/>
                    </a:p>
                    <a:p>
                      <a:pPr algn="ctr"/>
                      <a:r>
                        <a:rPr lang="fr-FR" sz="1200" i="0" dirty="0" smtClean="0">
                          <a:latin typeface="+mn-lt"/>
                        </a:rPr>
                        <a:t>7,4.10</a:t>
                      </a:r>
                      <a:r>
                        <a:rPr lang="fr-FR" sz="1200" i="0" baseline="30000" dirty="0" smtClean="0">
                          <a:latin typeface="+mn-lt"/>
                        </a:rPr>
                        <a:t>-2</a:t>
                      </a:r>
                      <a:r>
                        <a:rPr lang="fr-FR" sz="1200" i="0" baseline="0" dirty="0" smtClean="0">
                          <a:latin typeface="+mn-lt"/>
                        </a:rPr>
                        <a:t> mol</a:t>
                      </a:r>
                      <a:endParaRPr lang="fr-FR" sz="1200" i="0" dirty="0"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fr-FR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fr-FR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fr-FR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fr-FR" sz="1400" dirty="0"/>
                    </a:p>
                  </a:txBody>
                  <a:tcPr marL="0" marR="0" marT="0" marB="0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xmlns:a14="http://schemas.microsoft.com/office/drawing/2010/main" xmlns:mc="http://schemas.openxmlformats.org/markup-compatibility/2006" val="482899904"/>
                  </a:ext>
                </a:extLst>
              </a:tr>
              <a:tr h="1141561">
                <a:tc>
                  <a:txBody>
                    <a:bodyPr/>
                    <a:lstStyle/>
                    <a:p>
                      <a:pPr algn="ctr"/>
                      <a:endParaRPr lang="fr-FR" sz="1100" i="1" baseline="0" dirty="0"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4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200" i="0" dirty="0"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fr-FR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fr-FR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fr-FR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fr-FR" sz="1400" dirty="0"/>
                    </a:p>
                  </a:txBody>
                  <a:tcPr marL="0" marR="0" marT="0" marB="0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</a:tbl>
          </a:graphicData>
        </a:graphic>
      </p:graphicFrame>
      <p:sp>
        <p:nvSpPr>
          <p:cNvPr id="3" name="Titre 2">
            <a:extLst>
              <a:ext uri="{FF2B5EF4-FFF2-40B4-BE49-F238E27FC236}">
                <a16:creationId xmlns="" xmlns:a16="http://schemas.microsoft.com/office/drawing/2014/main" id="{2EBA85FE-F073-486F-8EEF-8FE0F073E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607" y="104666"/>
            <a:ext cx="8520600" cy="572877"/>
          </a:xfrm>
        </p:spPr>
        <p:txBody>
          <a:bodyPr/>
          <a:lstStyle/>
          <a:p>
            <a:r>
              <a:rPr lang="fr-FR" sz="2800" spc="-28" dirty="0">
                <a:solidFill>
                  <a:srgbClr val="CF8182"/>
                </a:solidFill>
              </a:rPr>
              <a:t>Protocole</a:t>
            </a:r>
            <a:r>
              <a:rPr lang="fr-FR" dirty="0" smtClean="0">
                <a:solidFill>
                  <a:srgbClr val="FF6600"/>
                </a:solidFill>
                <a:latin typeface="Times"/>
                <a:cs typeface="Times"/>
              </a:rPr>
              <a:t> </a:t>
            </a:r>
            <a:r>
              <a:rPr lang="fr-FR" sz="2800" spc="-28" dirty="0">
                <a:solidFill>
                  <a:srgbClr val="CF8182"/>
                </a:solidFill>
              </a:rPr>
              <a:t>de la synthèse du paracétamol</a:t>
            </a:r>
            <a:endParaRPr lang="fr-FR" sz="2800" spc="-28" dirty="0">
              <a:solidFill>
                <a:srgbClr val="CF8182"/>
              </a:solidFill>
            </a:endParaRPr>
          </a:p>
        </p:txBody>
      </p:sp>
      <p:cxnSp>
        <p:nvCxnSpPr>
          <p:cNvPr id="55" name="Connecteur droit avec flèche 54">
            <a:extLst>
              <a:ext uri="{FF2B5EF4-FFF2-40B4-BE49-F238E27FC236}">
                <a16:creationId xmlns="" xmlns:a16="http://schemas.microsoft.com/office/drawing/2014/main" id="{5AE6B7E5-DE76-459D-808F-CB7DA18ADBC6}"/>
              </a:ext>
            </a:extLst>
          </p:cNvPr>
          <p:cNvCxnSpPr>
            <a:cxnSpLocks/>
          </p:cNvCxnSpPr>
          <p:nvPr/>
        </p:nvCxnSpPr>
        <p:spPr>
          <a:xfrm>
            <a:off x="4129709" y="1586595"/>
            <a:ext cx="106597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0" descr="RÃ©sultat de recherche d'images pour &quot;anhydride acÃ©tique&quot;">
            <a:extLst>
              <a:ext uri="{FF2B5EF4-FFF2-40B4-BE49-F238E27FC236}">
                <a16:creationId xmlns:a16="http://schemas.microsoft.com/office/drawing/2014/main" xmlns="" id="{E8AD83C6-905C-422A-9A5C-16E3E87CD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437" y="1296880"/>
            <a:ext cx="1137655" cy="686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6" descr="RÃ©sultat de recherche d'images pour &quot;acetic acid formula&quot;">
            <a:extLst>
              <a:ext uri="{FF2B5EF4-FFF2-40B4-BE49-F238E27FC236}">
                <a16:creationId xmlns:a16="http://schemas.microsoft.com/office/drawing/2014/main" xmlns="" id="{336B0188-933B-4691-8595-AF824C48B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1080" y="1087765"/>
            <a:ext cx="1134217" cy="977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RÃ©sultat de recherche d'images pour &quot;para-aminophÃ©nol&quot;">
            <a:extLst>
              <a:ext uri="{FF2B5EF4-FFF2-40B4-BE49-F238E27FC236}">
                <a16:creationId xmlns:a16="http://schemas.microsoft.com/office/drawing/2014/main" xmlns="" id="{F33B8B29-A9C2-419C-AF2F-9BD1FBC2E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263" y="1229594"/>
            <a:ext cx="1449647" cy="763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RÃ©sultat de recherche d'images pour &quot;paracÃ©tamol&quot;">
            <a:extLst>
              <a:ext uri="{FF2B5EF4-FFF2-40B4-BE49-F238E27FC236}">
                <a16:creationId xmlns:a16="http://schemas.microsoft.com/office/drawing/2014/main" xmlns="" id="{D1F1E8E2-9B79-4929-A3AA-E98462883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6062" y="1119889"/>
            <a:ext cx="1568121" cy="841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s://orme-conseil.com/wp-content/uploads/2018/03/Pictogramme-CLP-%C3%A0-t%C3%A9l%C3%A9charger.jpg">
            <a:extLst>
              <a:ext uri="{FF2B5EF4-FFF2-40B4-BE49-F238E27FC236}">
                <a16:creationId xmlns:a16="http://schemas.microsoft.com/office/drawing/2014/main" xmlns="" id="{E306D988-8EF8-49DC-8FB5-F6B405D5A6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9" t="64495" r="68137" b="8166"/>
          <a:stretch/>
        </p:blipFill>
        <p:spPr bwMode="auto">
          <a:xfrm>
            <a:off x="935955" y="3701736"/>
            <a:ext cx="534859" cy="54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s://orme-conseil.com/wp-content/uploads/2018/03/Pictogramme-CLP-%C3%A0-t%C3%A9l%C3%A9charger.jpg">
            <a:extLst>
              <a:ext uri="{FF2B5EF4-FFF2-40B4-BE49-F238E27FC236}">
                <a16:creationId xmlns:a16="http://schemas.microsoft.com/office/drawing/2014/main" xmlns="" id="{2900CB4D-C4F0-41A8-9A03-0A0E29BC2E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9" t="64495" r="68137" b="8166"/>
          <a:stretch/>
        </p:blipFill>
        <p:spPr bwMode="auto">
          <a:xfrm>
            <a:off x="2496323" y="3630167"/>
            <a:ext cx="534859" cy="54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orme-conseil.com/wp-content/uploads/2018/03/Pictogramme-CLP-%C3%A0-t%C3%A9l%C3%A9charger.jpg">
            <a:extLst>
              <a:ext uri="{FF2B5EF4-FFF2-40B4-BE49-F238E27FC236}">
                <a16:creationId xmlns:a16="http://schemas.microsoft.com/office/drawing/2014/main" xmlns="" id="{EB153794-75C0-40CD-AD27-A65C7077BC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69" t="32261" r="35597" b="40400"/>
          <a:stretch/>
        </p:blipFill>
        <p:spPr bwMode="auto">
          <a:xfrm>
            <a:off x="2760503" y="3367694"/>
            <a:ext cx="550151" cy="54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s://orme-conseil.com/wp-content/uploads/2018/03/Pictogramme-CLP-%C3%A0-t%C3%A9l%C3%A9charger.jpg">
            <a:extLst>
              <a:ext uri="{FF2B5EF4-FFF2-40B4-BE49-F238E27FC236}">
                <a16:creationId xmlns:a16="http://schemas.microsoft.com/office/drawing/2014/main" xmlns="" id="{874F3DDF-A081-4CEF-947B-A13E550CD9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69" t="1834" r="35597" b="72176"/>
          <a:stretch/>
        </p:blipFill>
        <p:spPr bwMode="auto">
          <a:xfrm>
            <a:off x="3071067" y="3675317"/>
            <a:ext cx="550152" cy="515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15" descr="Image associÃ©e">
            <a:extLst>
              <a:ext uri="{FF2B5EF4-FFF2-40B4-BE49-F238E27FC236}">
                <a16:creationId xmlns:a16="http://schemas.microsoft.com/office/drawing/2014/main" xmlns="" id="{F7E845C8-3946-45E5-99C4-0054D9F7B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0743" y="3583751"/>
            <a:ext cx="510356" cy="510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17" descr="Image associÃ©e">
            <a:extLst>
              <a:ext uri="{FF2B5EF4-FFF2-40B4-BE49-F238E27FC236}">
                <a16:creationId xmlns:a16="http://schemas.microsoft.com/office/drawing/2014/main" xmlns="" id="{B6945904-975A-427F-9F7C-B4E6A1DAC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4936" y="3587651"/>
            <a:ext cx="510356" cy="510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s://orme-conseil.com/wp-content/uploads/2018/03/Pictogramme-CLP-%C3%A0-t%C3%A9l%C3%A9charger.jpg">
            <a:extLst>
              <a:ext uri="{FF2B5EF4-FFF2-40B4-BE49-F238E27FC236}">
                <a16:creationId xmlns:a16="http://schemas.microsoft.com/office/drawing/2014/main" xmlns="" id="{7D30B2FE-5458-4A09-BC44-DACD56650A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9" t="64495" r="68137" b="8166"/>
          <a:stretch/>
        </p:blipFill>
        <p:spPr bwMode="auto">
          <a:xfrm>
            <a:off x="5937013" y="3506873"/>
            <a:ext cx="534859" cy="54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xmlns="" id="{25B85781-7B7F-46E9-95FE-F7F80BF621D2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8459" y="3462223"/>
            <a:ext cx="446898" cy="448893"/>
          </a:xfrm>
          <a:prstGeom prst="rect">
            <a:avLst/>
          </a:prstGeom>
        </p:spPr>
      </p:pic>
      <p:pic>
        <p:nvPicPr>
          <p:cNvPr id="18" name="Picture 2" descr="https://orme-conseil.com/wp-content/uploads/2018/03/Pictogramme-CLP-%C3%A0-t%C3%A9l%C3%A9charger.jpg">
            <a:extLst>
              <a:ext uri="{FF2B5EF4-FFF2-40B4-BE49-F238E27FC236}">
                <a16:creationId xmlns:a16="http://schemas.microsoft.com/office/drawing/2014/main" xmlns="" id="{ABF409D7-E903-4CDB-8722-B2806EB703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41" t="64495" r="1919" b="8166"/>
          <a:stretch/>
        </p:blipFill>
        <p:spPr bwMode="auto">
          <a:xfrm>
            <a:off x="267582" y="3687417"/>
            <a:ext cx="615389" cy="54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3203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390" y="528298"/>
            <a:ext cx="4112610" cy="4137660"/>
          </a:xfrm>
          <a:prstGeom prst="rect">
            <a:avLst/>
          </a:prstGeom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5FEA5-6429-408C-843B-3041227FC35A}" type="slidenum">
              <a:rPr lang="fr-FR" sz="900"/>
              <a:t>12</a:t>
            </a:fld>
            <a:endParaRPr lang="fr-FR" sz="900" dirty="0"/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EAF92167-288B-403D-BC8C-CA9DA85762C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4832"/>
            <a:ext cx="5901082" cy="465753"/>
          </a:xfrm>
        </p:spPr>
        <p:txBody>
          <a:bodyPr>
            <a:noAutofit/>
          </a:bodyPr>
          <a:lstStyle/>
          <a:p>
            <a:r>
              <a:rPr lang="fr-FR" sz="2800" spc="-28" dirty="0">
                <a:solidFill>
                  <a:srgbClr val="CF8182"/>
                </a:solidFill>
              </a:rPr>
              <a:t>Montage</a:t>
            </a:r>
            <a:r>
              <a:rPr lang="fr-FR" dirty="0" smtClean="0">
                <a:solidFill>
                  <a:srgbClr val="FF6600"/>
                </a:solidFill>
                <a:latin typeface="Times"/>
                <a:cs typeface="Times"/>
              </a:rPr>
              <a:t> </a:t>
            </a:r>
            <a:r>
              <a:rPr lang="fr-FR" sz="2800" spc="-28" dirty="0">
                <a:solidFill>
                  <a:srgbClr val="CF8182"/>
                </a:solidFill>
              </a:rPr>
              <a:t>de synthèse du paracétamol</a:t>
            </a:r>
            <a:endParaRPr lang="fr-FR" sz="2800" spc="-28" dirty="0">
              <a:solidFill>
                <a:srgbClr val="CF8182"/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2770884" y="3038507"/>
            <a:ext cx="2529221" cy="173124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i="1" dirty="0" smtClean="0">
                <a:latin typeface="Times"/>
                <a:cs typeface="Times"/>
              </a:rPr>
              <a:t>5,5 g 4-aminophénol </a:t>
            </a:r>
          </a:p>
          <a:p>
            <a:pPr marL="285750" indent="-285750">
              <a:buFont typeface="Arial"/>
              <a:buChar char="•"/>
            </a:pPr>
            <a:r>
              <a:rPr lang="fr-FR" i="1" dirty="0" smtClean="0">
                <a:latin typeface="Times"/>
                <a:cs typeface="Times"/>
              </a:rPr>
              <a:t>5mL acide éthanoïque pur</a:t>
            </a:r>
          </a:p>
          <a:p>
            <a:pPr marL="285750" indent="-285750">
              <a:buFont typeface="Arial"/>
              <a:buChar char="•"/>
            </a:pPr>
            <a:r>
              <a:rPr lang="fr-FR" i="1" dirty="0" smtClean="0">
                <a:latin typeface="Times"/>
                <a:cs typeface="Times"/>
              </a:rPr>
              <a:t>50mL</a:t>
            </a:r>
          </a:p>
          <a:p>
            <a:pPr marL="285750" indent="-285750">
              <a:buFont typeface="Arial"/>
              <a:buChar char="•"/>
            </a:pPr>
            <a:endParaRPr lang="fr-FR" i="1" dirty="0" smtClean="0">
              <a:latin typeface="Times"/>
              <a:cs typeface="Times"/>
            </a:endParaRPr>
          </a:p>
          <a:p>
            <a:endParaRPr lang="fr-FR" i="1" dirty="0">
              <a:latin typeface="Times"/>
              <a:cs typeface="Times"/>
            </a:endParaRPr>
          </a:p>
        </p:txBody>
      </p:sp>
      <p:sp>
        <p:nvSpPr>
          <p:cNvPr id="4" name="AutoShape 4" descr="RÃ©sultat de recherche d'images pour &quot;montage Ã  reflux&quot;"/>
          <p:cNvSpPr>
            <a:spLocks noChangeAspect="1" noChangeArrowheads="1"/>
          </p:cNvSpPr>
          <p:nvPr/>
        </p:nvSpPr>
        <p:spPr bwMode="auto">
          <a:xfrm>
            <a:off x="3323521" y="1640467"/>
            <a:ext cx="228600" cy="228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6821584" y="4714557"/>
            <a:ext cx="1649750" cy="338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i="1" u="sng" dirty="0" smtClean="0">
                <a:latin typeface="Times"/>
                <a:cs typeface="Times"/>
              </a:rPr>
              <a:t>Montage à reflux </a:t>
            </a:r>
            <a:endParaRPr lang="fr-FR" sz="1600" b="1" i="1" u="sng" dirty="0">
              <a:latin typeface="Times"/>
              <a:cs typeface="Time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130910" y="104769"/>
            <a:ext cx="1013090" cy="4583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5" name="Connecteur droit avec flèche 14"/>
          <p:cNvCxnSpPr/>
          <p:nvPr/>
        </p:nvCxnSpPr>
        <p:spPr>
          <a:xfrm flipV="1">
            <a:off x="4995334" y="1961095"/>
            <a:ext cx="1822977" cy="382073"/>
          </a:xfrm>
          <a:prstGeom prst="straightConnector1">
            <a:avLst/>
          </a:prstGeom>
          <a:ln>
            <a:solidFill>
              <a:srgbClr val="50CB88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770980" y="2382960"/>
            <a:ext cx="29418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i="1" dirty="0">
                <a:latin typeface="Times"/>
                <a:cs typeface="Times"/>
              </a:rPr>
              <a:t>7mL anhydride éthanoïque</a:t>
            </a:r>
          </a:p>
        </p:txBody>
      </p:sp>
      <p:cxnSp>
        <p:nvCxnSpPr>
          <p:cNvPr id="18" name="Connecteur droit avec flèche 17"/>
          <p:cNvCxnSpPr/>
          <p:nvPr/>
        </p:nvCxnSpPr>
        <p:spPr>
          <a:xfrm flipV="1">
            <a:off x="5051779" y="3227800"/>
            <a:ext cx="2186317" cy="4641"/>
          </a:xfrm>
          <a:prstGeom prst="straightConnector1">
            <a:avLst/>
          </a:prstGeom>
          <a:ln>
            <a:solidFill>
              <a:srgbClr val="50CB88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5251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4655200C-27A6-467D-B19A-EE04D1809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0AD0-89FA-4358-AFE4-0A4CF2693EF1}" type="slidenum">
              <a:rPr lang="fr-FR" smtClean="0"/>
              <a:t>13</a:t>
            </a:fld>
            <a:endParaRPr lang="fr-FR"/>
          </a:p>
        </p:txBody>
      </p:sp>
      <p:sp>
        <p:nvSpPr>
          <p:cNvPr id="9" name="Flèche : droite 8">
            <a:extLst>
              <a:ext uri="{FF2B5EF4-FFF2-40B4-BE49-F238E27FC236}">
                <a16:creationId xmlns="" xmlns:a16="http://schemas.microsoft.com/office/drawing/2014/main" id="{12BED85A-AEEF-46D7-A166-7C58C6CCA2DD}"/>
              </a:ext>
            </a:extLst>
          </p:cNvPr>
          <p:cNvSpPr/>
          <p:nvPr/>
        </p:nvSpPr>
        <p:spPr>
          <a:xfrm flipH="1">
            <a:off x="3497974" y="3100842"/>
            <a:ext cx="371475" cy="1458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r-FR"/>
          </a:p>
        </p:txBody>
      </p:sp>
      <p:sp>
        <p:nvSpPr>
          <p:cNvPr id="10" name="ZoneTexte 31">
            <a:extLst>
              <a:ext uri="{FF2B5EF4-FFF2-40B4-BE49-F238E27FC236}">
                <a16:creationId xmlns="" xmlns:a16="http://schemas.microsoft.com/office/drawing/2014/main" id="{53377E75-7509-462A-B732-E7C328F84DA9}"/>
              </a:ext>
            </a:extLst>
          </p:cNvPr>
          <p:cNvSpPr txBox="1"/>
          <p:nvPr/>
        </p:nvSpPr>
        <p:spPr>
          <a:xfrm>
            <a:off x="1362177" y="2864655"/>
            <a:ext cx="1836768" cy="623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i="1" dirty="0"/>
              <a:t>Essorage sous pression réduite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154619">
            <a:off x="4328388" y="684993"/>
            <a:ext cx="1985976" cy="1986589"/>
          </a:xfrm>
          <a:prstGeom prst="rect">
            <a:avLst/>
          </a:prstGeom>
        </p:spPr>
      </p:pic>
      <p:grpSp>
        <p:nvGrpSpPr>
          <p:cNvPr id="8" name="Groupe 7">
            <a:extLst>
              <a:ext uri="{FF2B5EF4-FFF2-40B4-BE49-F238E27FC236}">
                <a16:creationId xmlns="" xmlns:a16="http://schemas.microsoft.com/office/drawing/2014/main" id="{D42C96D8-1194-443F-AF29-1DA3EA1D3949}"/>
              </a:ext>
            </a:extLst>
          </p:cNvPr>
          <p:cNvGrpSpPr/>
          <p:nvPr/>
        </p:nvGrpSpPr>
        <p:grpSpPr>
          <a:xfrm>
            <a:off x="3816358" y="1989595"/>
            <a:ext cx="1009174" cy="2228247"/>
            <a:chOff x="8217535" y="2248964"/>
            <a:chExt cx="1345565" cy="2970079"/>
          </a:xfrm>
        </p:grpSpPr>
        <p:grpSp>
          <p:nvGrpSpPr>
            <p:cNvPr id="11" name="Grouper 638">
              <a:extLst>
                <a:ext uri="{FF2B5EF4-FFF2-40B4-BE49-F238E27FC236}">
                  <a16:creationId xmlns="" xmlns:a16="http://schemas.microsoft.com/office/drawing/2014/main" id="{5D229275-50E1-4BCB-BF0E-C2E7F0A45EE9}"/>
                </a:ext>
              </a:extLst>
            </p:cNvPr>
            <p:cNvGrpSpPr/>
            <p:nvPr/>
          </p:nvGrpSpPr>
          <p:grpSpPr>
            <a:xfrm>
              <a:off x="8217535" y="2248964"/>
              <a:ext cx="1345565" cy="2970079"/>
              <a:chOff x="0" y="53450"/>
              <a:chExt cx="633731" cy="1277509"/>
            </a:xfrm>
          </p:grpSpPr>
          <p:grpSp>
            <p:nvGrpSpPr>
              <p:cNvPr id="14" name="Grouper 81">
                <a:extLst>
                  <a:ext uri="{FF2B5EF4-FFF2-40B4-BE49-F238E27FC236}">
                    <a16:creationId xmlns="" xmlns:a16="http://schemas.microsoft.com/office/drawing/2014/main" id="{672C8F84-6CE8-483C-B6E2-120EA53B93F7}"/>
                  </a:ext>
                </a:extLst>
              </p:cNvPr>
              <p:cNvGrpSpPr/>
              <p:nvPr/>
            </p:nvGrpSpPr>
            <p:grpSpPr>
              <a:xfrm>
                <a:off x="1270" y="288925"/>
                <a:ext cx="632461" cy="1042034"/>
                <a:chOff x="0" y="0"/>
                <a:chExt cx="632461" cy="1042034"/>
              </a:xfrm>
            </p:grpSpPr>
            <p:grpSp>
              <p:nvGrpSpPr>
                <p:cNvPr id="23" name="Grouper 149">
                  <a:extLst>
                    <a:ext uri="{FF2B5EF4-FFF2-40B4-BE49-F238E27FC236}">
                      <a16:creationId xmlns="" xmlns:a16="http://schemas.microsoft.com/office/drawing/2014/main" id="{C00E268A-3EE6-4369-9010-36F22ABF4CB6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632461" cy="1042034"/>
                  <a:chOff x="0" y="0"/>
                  <a:chExt cx="501650" cy="826770"/>
                </a:xfrm>
              </p:grpSpPr>
              <p:grpSp>
                <p:nvGrpSpPr>
                  <p:cNvPr id="25" name="Grouper 499">
                    <a:extLst>
                      <a:ext uri="{FF2B5EF4-FFF2-40B4-BE49-F238E27FC236}">
                        <a16:creationId xmlns="" xmlns:a16="http://schemas.microsoft.com/office/drawing/2014/main" id="{92732EE6-39EA-4C05-88F6-D66C6827B2F3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629285"/>
                    <a:ext cx="501650" cy="197485"/>
                    <a:chOff x="0" y="0"/>
                    <a:chExt cx="641350" cy="222885"/>
                  </a:xfrm>
                </p:grpSpPr>
                <p:sp>
                  <p:nvSpPr>
                    <p:cNvPr id="32" name="Arrondir un rectangle avec un coin du même côté 501">
                      <a:extLst>
                        <a:ext uri="{FF2B5EF4-FFF2-40B4-BE49-F238E27FC236}">
                          <a16:creationId xmlns="" xmlns:a16="http://schemas.microsoft.com/office/drawing/2014/main" id="{3B707F23-919D-49A3-BF9B-8BC2C3560257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0" y="6985"/>
                      <a:ext cx="641350" cy="215900"/>
                    </a:xfrm>
                    <a:prstGeom prst="round2SameRect">
                      <a:avLst>
                        <a:gd name="adj1" fmla="val 46667"/>
                        <a:gd name="adj2" fmla="val 50000"/>
                      </a:avLst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fr-FR"/>
                    </a:p>
                  </p:txBody>
                </p:sp>
                <p:sp>
                  <p:nvSpPr>
                    <p:cNvPr id="33" name="Rectangle 32">
                      <a:extLst>
                        <a:ext uri="{FF2B5EF4-FFF2-40B4-BE49-F238E27FC236}">
                          <a16:creationId xmlns="" xmlns:a16="http://schemas.microsoft.com/office/drawing/2014/main" id="{772C162F-9142-40A8-A900-6962697D6F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0"/>
                      <a:ext cx="641350" cy="8255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FFFFFF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fr-FR"/>
                    </a:p>
                  </p:txBody>
                </p:sp>
              </p:grpSp>
              <p:sp>
                <p:nvSpPr>
                  <p:cNvPr id="26" name="Rectangle 25">
                    <a:extLst>
                      <a:ext uri="{FF2B5EF4-FFF2-40B4-BE49-F238E27FC236}">
                        <a16:creationId xmlns="" xmlns:a16="http://schemas.microsoft.com/office/drawing/2014/main" id="{3BF338C3-00CC-4E46-A8F6-C4524A6A494E}"/>
                      </a:ext>
                    </a:extLst>
                  </p:cNvPr>
                  <p:cNvSpPr/>
                  <p:nvPr/>
                </p:nvSpPr>
                <p:spPr>
                  <a:xfrm>
                    <a:off x="3810" y="626745"/>
                    <a:ext cx="494665" cy="7493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FFFFFF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fr-FR"/>
                  </a:p>
                </p:txBody>
              </p:sp>
              <p:sp>
                <p:nvSpPr>
                  <p:cNvPr id="27" name="Triangle isocèle 26">
                    <a:extLst>
                      <a:ext uri="{FF2B5EF4-FFF2-40B4-BE49-F238E27FC236}">
                        <a16:creationId xmlns="" xmlns:a16="http://schemas.microsoft.com/office/drawing/2014/main" id="{B3793222-89EE-4B6E-855D-1ECB8044B901}"/>
                      </a:ext>
                    </a:extLst>
                  </p:cNvPr>
                  <p:cNvSpPr/>
                  <p:nvPr/>
                </p:nvSpPr>
                <p:spPr>
                  <a:xfrm>
                    <a:off x="3810" y="82550"/>
                    <a:ext cx="494665" cy="619760"/>
                  </a:xfrm>
                  <a:prstGeom prst="triangl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fr-FR"/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="" xmlns:a16="http://schemas.microsoft.com/office/drawing/2014/main" id="{AB88E6B7-ED89-4295-BBAB-4309F61EA8D0}"/>
                      </a:ext>
                    </a:extLst>
                  </p:cNvPr>
                  <p:cNvSpPr/>
                  <p:nvPr/>
                </p:nvSpPr>
                <p:spPr>
                  <a:xfrm>
                    <a:off x="180340" y="0"/>
                    <a:ext cx="140335" cy="33972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fr-FR"/>
                  </a:p>
                </p:txBody>
              </p:sp>
              <p:grpSp>
                <p:nvGrpSpPr>
                  <p:cNvPr id="29" name="Grouper 564">
                    <a:extLst>
                      <a:ext uri="{FF2B5EF4-FFF2-40B4-BE49-F238E27FC236}">
                        <a16:creationId xmlns="" xmlns:a16="http://schemas.microsoft.com/office/drawing/2014/main" id="{3EB250C2-08FD-4C17-8A7E-AA73AAD391E6}"/>
                      </a:ext>
                    </a:extLst>
                  </p:cNvPr>
                  <p:cNvGrpSpPr/>
                  <p:nvPr/>
                </p:nvGrpSpPr>
                <p:grpSpPr>
                  <a:xfrm>
                    <a:off x="3810" y="530225"/>
                    <a:ext cx="494665" cy="294005"/>
                    <a:chOff x="0" y="0"/>
                    <a:chExt cx="633095" cy="331451"/>
                  </a:xfrm>
                </p:grpSpPr>
                <p:sp>
                  <p:nvSpPr>
                    <p:cNvPr id="30" name="Arrondir un rectangle avec un coin du même côté 566">
                      <a:extLst>
                        <a:ext uri="{FF2B5EF4-FFF2-40B4-BE49-F238E27FC236}">
                          <a16:creationId xmlns="" xmlns:a16="http://schemas.microsoft.com/office/drawing/2014/main" id="{91BC7F98-A129-4D1D-BBEE-38BCCF301978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0" y="109220"/>
                      <a:ext cx="633095" cy="222231"/>
                    </a:xfrm>
                    <a:prstGeom prst="round2SameRect">
                      <a:avLst>
                        <a:gd name="adj1" fmla="val 46667"/>
                        <a:gd name="adj2" fmla="val 50000"/>
                      </a:avLst>
                    </a:prstGeom>
                    <a:solidFill>
                      <a:srgbClr val="FFFFFF"/>
                    </a:solidFill>
                    <a:ln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fr-FR"/>
                    </a:p>
                  </p:txBody>
                </p:sp>
                <p:sp>
                  <p:nvSpPr>
                    <p:cNvPr id="31" name="Trapèze 30">
                      <a:extLst>
                        <a:ext uri="{FF2B5EF4-FFF2-40B4-BE49-F238E27FC236}">
                          <a16:creationId xmlns="" xmlns:a16="http://schemas.microsoft.com/office/drawing/2014/main" id="{A02DC6B8-90B4-4117-AB5D-E98EBD7BD1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80" y="0"/>
                      <a:ext cx="622300" cy="198120"/>
                    </a:xfrm>
                    <a:prstGeom prst="trapezoid">
                      <a:avLst>
                        <a:gd name="adj" fmla="val 45513"/>
                      </a:avLst>
                    </a:prstGeom>
                    <a:solidFill>
                      <a:srgbClr val="FFFFFF"/>
                    </a:solidFill>
                    <a:ln>
                      <a:solidFill>
                        <a:srgbClr val="FFFFFF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fr-FR"/>
                    </a:p>
                  </p:txBody>
                </p:sp>
              </p:grpSp>
            </p:grpSp>
            <p:cxnSp>
              <p:nvCxnSpPr>
                <p:cNvPr id="24" name="Connecteur droit 23">
                  <a:extLst>
                    <a:ext uri="{FF2B5EF4-FFF2-40B4-BE49-F238E27FC236}">
                      <a16:creationId xmlns="" xmlns:a16="http://schemas.microsoft.com/office/drawing/2014/main" id="{B3875E3E-F8B6-43CA-9AF0-B7564FD41DF9}"/>
                    </a:ext>
                  </a:extLst>
                </p:cNvPr>
                <p:cNvCxnSpPr/>
                <p:nvPr/>
              </p:nvCxnSpPr>
              <p:spPr>
                <a:xfrm>
                  <a:off x="70485" y="737870"/>
                  <a:ext cx="501650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Grouper 590">
                <a:extLst>
                  <a:ext uri="{FF2B5EF4-FFF2-40B4-BE49-F238E27FC236}">
                    <a16:creationId xmlns="" xmlns:a16="http://schemas.microsoft.com/office/drawing/2014/main" id="{89C1524F-9110-4303-86BB-EF83161FCD58}"/>
                  </a:ext>
                </a:extLst>
              </p:cNvPr>
              <p:cNvGrpSpPr/>
              <p:nvPr/>
            </p:nvGrpSpPr>
            <p:grpSpPr>
              <a:xfrm rot="16200000">
                <a:off x="89852" y="589600"/>
                <a:ext cx="90805" cy="270510"/>
                <a:chOff x="0" y="0"/>
                <a:chExt cx="192140" cy="428179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="" xmlns:a16="http://schemas.microsoft.com/office/drawing/2014/main" id="{DF687FEB-E322-4648-97BE-BE9B7A76D8E0}"/>
                    </a:ext>
                  </a:extLst>
                </p:cNvPr>
                <p:cNvSpPr/>
                <p:nvPr/>
              </p:nvSpPr>
              <p:spPr>
                <a:xfrm>
                  <a:off x="0" y="125095"/>
                  <a:ext cx="192140" cy="2124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fr-FR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="" xmlns:a16="http://schemas.microsoft.com/office/drawing/2014/main" id="{BC3A8660-6502-47D2-8BF5-C4C7D0162CFC}"/>
                    </a:ext>
                  </a:extLst>
                </p:cNvPr>
                <p:cNvSpPr/>
                <p:nvPr/>
              </p:nvSpPr>
              <p:spPr>
                <a:xfrm>
                  <a:off x="6350" y="0"/>
                  <a:ext cx="176929" cy="42817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fr-FR"/>
                </a:p>
              </p:txBody>
            </p:sp>
          </p:grp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9CDC0D6A-A22E-41DE-8C9D-120B07DA3B8C}"/>
                  </a:ext>
                </a:extLst>
              </p:cNvPr>
              <p:cNvSpPr/>
              <p:nvPr/>
            </p:nvSpPr>
            <p:spPr>
              <a:xfrm>
                <a:off x="111760" y="109965"/>
                <a:ext cx="412750" cy="24701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fr-FR"/>
              </a:p>
            </p:txBody>
          </p:sp>
          <p:sp>
            <p:nvSpPr>
              <p:cNvPr id="17" name="Triangle isocèle 16">
                <a:extLst>
                  <a:ext uri="{FF2B5EF4-FFF2-40B4-BE49-F238E27FC236}">
                    <a16:creationId xmlns="" xmlns:a16="http://schemas.microsoft.com/office/drawing/2014/main" id="{6634E292-1F61-4B10-9F4F-DE9086750BF3}"/>
                  </a:ext>
                </a:extLst>
              </p:cNvPr>
              <p:cNvSpPr/>
              <p:nvPr/>
            </p:nvSpPr>
            <p:spPr>
              <a:xfrm>
                <a:off x="111760" y="233153"/>
                <a:ext cx="412750" cy="123825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id="{8F00FB44-E7FB-4F57-BB04-A050E20CF526}"/>
                  </a:ext>
                </a:extLst>
              </p:cNvPr>
              <p:cNvSpPr/>
              <p:nvPr/>
            </p:nvSpPr>
            <p:spPr>
              <a:xfrm>
                <a:off x="78740" y="53450"/>
                <a:ext cx="494375" cy="889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fr-FR"/>
              </a:p>
            </p:txBody>
          </p:sp>
          <p:sp>
            <p:nvSpPr>
              <p:cNvPr id="19" name="Triangle isocèle 18">
                <a:extLst>
                  <a:ext uri="{FF2B5EF4-FFF2-40B4-BE49-F238E27FC236}">
                    <a16:creationId xmlns="" xmlns:a16="http://schemas.microsoft.com/office/drawing/2014/main" id="{FB0BF6E2-CF8B-47F8-83F6-7906CE32AC9F}"/>
                  </a:ext>
                </a:extLst>
              </p:cNvPr>
              <p:cNvSpPr/>
              <p:nvPr/>
            </p:nvSpPr>
            <p:spPr>
              <a:xfrm rot="10800000">
                <a:off x="111760" y="356850"/>
                <a:ext cx="412750" cy="126491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fr-F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id="{BFC63ACE-95A8-4555-88E8-F64CE2BE1371}"/>
                  </a:ext>
                </a:extLst>
              </p:cNvPr>
              <p:cNvSpPr/>
              <p:nvPr/>
            </p:nvSpPr>
            <p:spPr>
              <a:xfrm>
                <a:off x="241521" y="412750"/>
                <a:ext cx="148444" cy="2055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fr-FR"/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="" xmlns:a16="http://schemas.microsoft.com/office/drawing/2014/main" id="{1E8940A6-A21C-483D-AD1A-7702DAF3EBDE}"/>
                </a:ext>
              </a:extLst>
            </p:cNvPr>
            <p:cNvSpPr/>
            <p:nvPr/>
          </p:nvSpPr>
          <p:spPr>
            <a:xfrm>
              <a:off x="8702985" y="3143910"/>
              <a:ext cx="375663" cy="41833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2AB0CC3E-E001-475C-94DA-48E248FEA3F9}"/>
                </a:ext>
              </a:extLst>
            </p:cNvPr>
            <p:cNvSpPr/>
            <p:nvPr/>
          </p:nvSpPr>
          <p:spPr>
            <a:xfrm>
              <a:off x="8712947" y="3075670"/>
              <a:ext cx="360000" cy="517382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/>
            </a:p>
          </p:txBody>
        </p:sp>
      </p:grpSp>
      <p:cxnSp>
        <p:nvCxnSpPr>
          <p:cNvPr id="36" name="Connecteur droit avec flèche 35"/>
          <p:cNvCxnSpPr/>
          <p:nvPr/>
        </p:nvCxnSpPr>
        <p:spPr>
          <a:xfrm flipH="1" flipV="1">
            <a:off x="5315861" y="1820343"/>
            <a:ext cx="942714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ZoneTexte 37"/>
          <p:cNvSpPr txBox="1"/>
          <p:nvPr/>
        </p:nvSpPr>
        <p:spPr>
          <a:xfrm>
            <a:off x="6333672" y="1610807"/>
            <a:ext cx="11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/>
            <a:r>
              <a:rPr lang="fr-FR" sz="1800" i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Eau froide </a:t>
            </a:r>
          </a:p>
        </p:txBody>
      </p:sp>
      <p:cxnSp>
        <p:nvCxnSpPr>
          <p:cNvPr id="39" name="Connecteur droit avec flèche 38"/>
          <p:cNvCxnSpPr/>
          <p:nvPr/>
        </p:nvCxnSpPr>
        <p:spPr>
          <a:xfrm flipH="1">
            <a:off x="4598366" y="3418054"/>
            <a:ext cx="1718316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ZoneTexte 40"/>
          <p:cNvSpPr txBox="1"/>
          <p:nvPr/>
        </p:nvSpPr>
        <p:spPr>
          <a:xfrm>
            <a:off x="6437889" y="3216909"/>
            <a:ext cx="1289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/>
            <a:r>
              <a:rPr lang="fr-FR" sz="18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Fiole à vide</a:t>
            </a:r>
            <a:endParaRPr lang="fr-FR" sz="1800" i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07601967-2F43-4B07-9438-D02DF0037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607" y="222531"/>
            <a:ext cx="8520600" cy="572877"/>
          </a:xfrm>
        </p:spPr>
        <p:txBody>
          <a:bodyPr/>
          <a:lstStyle/>
          <a:p>
            <a:r>
              <a:rPr lang="fr-FR" sz="2800" spc="-28" dirty="0">
                <a:solidFill>
                  <a:srgbClr val="CF8182"/>
                </a:solidFill>
              </a:rPr>
              <a:t>Essorage</a:t>
            </a:r>
            <a:r>
              <a:rPr lang="fr-FR" sz="2800" spc="-28" dirty="0">
                <a:solidFill>
                  <a:srgbClr val="CF8182"/>
                </a:solidFill>
              </a:rPr>
              <a:t> sous pression réduite</a:t>
            </a:r>
            <a:endParaRPr lang="fr-FR" sz="2800" spc="-28" dirty="0">
              <a:solidFill>
                <a:srgbClr val="CF818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738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4F284A6F-2156-4A72-BFA8-279770C0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Mesure de la température de fusion</a:t>
            </a:r>
            <a:endParaRPr lang="fr-FR" dirty="0">
              <a:solidFill>
                <a:srgbClr val="FF6600"/>
              </a:solidFill>
              <a:latin typeface="Times"/>
              <a:cs typeface="Time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36899F0A-B108-4D7F-B10E-0FE49640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0AD0-89FA-4358-AFE4-0A4CF2693EF1}" type="slidenum">
              <a:rPr lang="fr-FR" smtClean="0"/>
              <a:t>14</a:t>
            </a:fld>
            <a:endParaRPr lang="fr-FR"/>
          </a:p>
        </p:txBody>
      </p:sp>
      <p:pic>
        <p:nvPicPr>
          <p:cNvPr id="6" name="Picture 2" descr="Lot de 8 substances pour Banc Kofler - Jeulin">
            <a:extLst>
              <a:ext uri="{FF2B5EF4-FFF2-40B4-BE49-F238E27FC236}">
                <a16:creationId xmlns="" xmlns:a16="http://schemas.microsoft.com/office/drawing/2014/main" id="{90CABF52-028B-4B1D-9980-5EAC2DE096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02" b="27708"/>
          <a:stretch/>
        </p:blipFill>
        <p:spPr bwMode="auto">
          <a:xfrm>
            <a:off x="735225" y="1802906"/>
            <a:ext cx="4512236" cy="1841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2347305" y="3651169"/>
            <a:ext cx="12029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i="1" dirty="0" smtClean="0"/>
              <a:t>Banc </a:t>
            </a:r>
            <a:r>
              <a:rPr lang="fr-FR" sz="1600" b="1" i="1" dirty="0" err="1" smtClean="0"/>
              <a:t>Kofler</a:t>
            </a:r>
            <a:endParaRPr lang="fr-FR" sz="1600" b="1" i="1" dirty="0"/>
          </a:p>
        </p:txBody>
      </p:sp>
      <p:sp>
        <p:nvSpPr>
          <p:cNvPr id="8" name="ZoneTexte 7"/>
          <p:cNvSpPr txBox="1"/>
          <p:nvPr/>
        </p:nvSpPr>
        <p:spPr>
          <a:xfrm>
            <a:off x="6032687" y="1893619"/>
            <a:ext cx="30700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err="1" smtClean="0"/>
              <a:t>T</a:t>
            </a:r>
            <a:r>
              <a:rPr lang="fr-FR" sz="1600" baseline="-25000" dirty="0" err="1" smtClean="0"/>
              <a:t>fus</a:t>
            </a:r>
            <a:r>
              <a:rPr lang="fr-FR" sz="1600" dirty="0" smtClean="0"/>
              <a:t> Paracétamol = 171 °C</a:t>
            </a:r>
          </a:p>
          <a:p>
            <a:r>
              <a:rPr lang="fr-FR" sz="1600" dirty="0" smtClean="0"/>
              <a:t>____________________</a:t>
            </a:r>
          </a:p>
          <a:p>
            <a:r>
              <a:rPr lang="fr-FR" sz="1600" dirty="0" err="1"/>
              <a:t>T</a:t>
            </a:r>
            <a:r>
              <a:rPr lang="fr-FR" sz="1600" baseline="-25000" dirty="0" err="1"/>
              <a:t>fus</a:t>
            </a:r>
            <a:r>
              <a:rPr lang="fr-FR" sz="1600" dirty="0"/>
              <a:t> </a:t>
            </a:r>
            <a:r>
              <a:rPr lang="fr-FR" sz="1600" dirty="0" smtClean="0"/>
              <a:t>Anhydride acétique  </a:t>
            </a:r>
            <a:r>
              <a:rPr lang="fr-FR" sz="1600" dirty="0"/>
              <a:t>= -</a:t>
            </a:r>
            <a:r>
              <a:rPr lang="fr-FR" sz="1600" dirty="0" smtClean="0"/>
              <a:t>73,1 </a:t>
            </a:r>
            <a:r>
              <a:rPr lang="fr-FR" sz="1600" dirty="0"/>
              <a:t>°C</a:t>
            </a:r>
          </a:p>
          <a:p>
            <a:endParaRPr lang="fr-FR" sz="1600" dirty="0" smtClean="0"/>
          </a:p>
          <a:p>
            <a:r>
              <a:rPr lang="fr-FR" sz="1600" dirty="0" err="1"/>
              <a:t>T</a:t>
            </a:r>
            <a:r>
              <a:rPr lang="fr-FR" sz="1600" baseline="-25000" dirty="0" err="1"/>
              <a:t>fus</a:t>
            </a:r>
            <a:r>
              <a:rPr lang="fr-FR" sz="1600" dirty="0"/>
              <a:t> </a:t>
            </a:r>
            <a:r>
              <a:rPr lang="fr-FR" sz="1600" dirty="0" err="1" smtClean="0"/>
              <a:t>Paraaminophénol</a:t>
            </a:r>
            <a:r>
              <a:rPr lang="fr-FR" sz="1600" dirty="0" smtClean="0"/>
              <a:t>  </a:t>
            </a:r>
            <a:r>
              <a:rPr lang="fr-FR" sz="1600" dirty="0"/>
              <a:t>= </a:t>
            </a:r>
            <a:r>
              <a:rPr lang="fr-FR" sz="1600" dirty="0" smtClean="0"/>
              <a:t>186-7 </a:t>
            </a:r>
            <a:r>
              <a:rPr lang="fr-FR" sz="1600" dirty="0"/>
              <a:t>°C</a:t>
            </a:r>
          </a:p>
          <a:p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183305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78456B7B-6855-4B62-AC25-7C4060AAC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48" y="0"/>
            <a:ext cx="7543800" cy="454473"/>
          </a:xfrm>
        </p:spPr>
        <p:txBody>
          <a:bodyPr>
            <a:normAutofit/>
          </a:bodyPr>
          <a:lstStyle/>
          <a:p>
            <a:r>
              <a:rPr lang="fr-FR" dirty="0" smtClean="0"/>
              <a:t> Chromatographie sur Couche Mince</a:t>
            </a:r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xmlns="" id="{AB79911D-B615-45F4-8733-40E6FF71FA56}"/>
              </a:ext>
            </a:extLst>
          </p:cNvPr>
          <p:cNvSpPr txBox="1"/>
          <p:nvPr/>
        </p:nvSpPr>
        <p:spPr>
          <a:xfrm>
            <a:off x="3380723" y="3026194"/>
            <a:ext cx="3853971" cy="8079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fr-FR" sz="1200" b="1" u="sng" dirty="0" smtClean="0"/>
              <a:t>Éluant :</a:t>
            </a:r>
            <a:r>
              <a:rPr lang="fr-FR" sz="1200" b="1" dirty="0" smtClean="0"/>
              <a:t> </a:t>
            </a:r>
            <a:r>
              <a:rPr lang="fr-FR" sz="1200" dirty="0" smtClean="0"/>
              <a:t>Acétate </a:t>
            </a:r>
            <a:r>
              <a:rPr lang="fr-FR" sz="1200" dirty="0"/>
              <a:t>de butyle (3 </a:t>
            </a:r>
            <a:r>
              <a:rPr lang="fr-FR" sz="1200" dirty="0" err="1"/>
              <a:t>mL</a:t>
            </a:r>
            <a:r>
              <a:rPr lang="fr-FR" sz="1200" dirty="0" smtClean="0"/>
              <a:t>)</a:t>
            </a:r>
          </a:p>
          <a:p>
            <a:r>
              <a:rPr lang="fr-FR" sz="1200" dirty="0" smtClean="0"/>
              <a:t>                Cyclohexane </a:t>
            </a:r>
            <a:r>
              <a:rPr lang="fr-FR" sz="1200" dirty="0"/>
              <a:t>(2 </a:t>
            </a:r>
            <a:r>
              <a:rPr lang="fr-FR" sz="1200" dirty="0" err="1"/>
              <a:t>mL</a:t>
            </a:r>
            <a:r>
              <a:rPr lang="fr-FR" sz="1200" dirty="0"/>
              <a:t>)</a:t>
            </a:r>
          </a:p>
          <a:p>
            <a:r>
              <a:rPr lang="fr-FR" sz="1200" dirty="0"/>
              <a:t> </a:t>
            </a:r>
            <a:r>
              <a:rPr lang="fr-FR" sz="1200" dirty="0" smtClean="0"/>
              <a:t>               </a:t>
            </a:r>
            <a:r>
              <a:rPr lang="fr-FR" sz="1200" dirty="0" smtClean="0"/>
              <a:t>Acide </a:t>
            </a:r>
            <a:r>
              <a:rPr lang="fr-FR" sz="1200" dirty="0"/>
              <a:t>méthanoïque (0,5 </a:t>
            </a:r>
            <a:r>
              <a:rPr lang="fr-FR" sz="1200" dirty="0" err="1"/>
              <a:t>mL</a:t>
            </a:r>
            <a:r>
              <a:rPr lang="fr-FR" sz="1200" dirty="0" smtClean="0"/>
              <a:t>)</a:t>
            </a:r>
          </a:p>
          <a:p>
            <a:r>
              <a:rPr lang="fr-FR" sz="1200" dirty="0"/>
              <a:t> </a:t>
            </a:r>
            <a:r>
              <a:rPr lang="fr-FR" sz="1200" dirty="0" smtClean="0"/>
              <a:t>               </a:t>
            </a:r>
            <a:r>
              <a:rPr lang="fr-FR" sz="1200" dirty="0" smtClean="0"/>
              <a:t>Acétone </a:t>
            </a:r>
            <a:r>
              <a:rPr lang="fr-FR" sz="1200" dirty="0"/>
              <a:t>(10 gouttes)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/>
          <a:srcRect l="41271" t="23922" r="40955" b="19668"/>
          <a:stretch/>
        </p:blipFill>
        <p:spPr>
          <a:xfrm>
            <a:off x="476264" y="1848264"/>
            <a:ext cx="476266" cy="1712194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0" y="2891454"/>
            <a:ext cx="7494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tube </a:t>
            </a:r>
          </a:p>
          <a:p>
            <a:r>
              <a:rPr lang="fr-FR" sz="1200" dirty="0"/>
              <a:t>capillaire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306170" y="3855272"/>
            <a:ext cx="19622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u="sng" dirty="0" smtClean="0"/>
              <a:t>Dépôts : </a:t>
            </a:r>
          </a:p>
          <a:p>
            <a:r>
              <a:rPr lang="fr-FR" sz="1200" dirty="0" smtClean="0"/>
              <a:t>1 – 4-aminophénol</a:t>
            </a:r>
          </a:p>
          <a:p>
            <a:r>
              <a:rPr lang="fr-FR" sz="1200" dirty="0" smtClean="0"/>
              <a:t>2 – Produit brut</a:t>
            </a:r>
          </a:p>
          <a:p>
            <a:r>
              <a:rPr lang="fr-FR" sz="1200" dirty="0"/>
              <a:t>3</a:t>
            </a:r>
            <a:r>
              <a:rPr lang="fr-FR" sz="1200" dirty="0" smtClean="0"/>
              <a:t> – Produit recristallisé</a:t>
            </a:r>
          </a:p>
          <a:p>
            <a:r>
              <a:rPr lang="fr-FR" sz="1200" dirty="0"/>
              <a:t>4</a:t>
            </a:r>
            <a:r>
              <a:rPr lang="fr-FR" sz="1200" dirty="0" smtClean="0"/>
              <a:t> – Paracétamol commercial </a:t>
            </a:r>
          </a:p>
          <a:p>
            <a:endParaRPr lang="fr-FR" sz="1200" dirty="0"/>
          </a:p>
        </p:txBody>
      </p:sp>
      <p:sp>
        <p:nvSpPr>
          <p:cNvPr id="9" name="ZoneTexte 8"/>
          <p:cNvSpPr txBox="1"/>
          <p:nvPr/>
        </p:nvSpPr>
        <p:spPr>
          <a:xfrm>
            <a:off x="532963" y="759715"/>
            <a:ext cx="2834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/>
              <a:t>1-/ dépôts sur la plaque </a:t>
            </a:r>
            <a:r>
              <a:rPr lang="fr-FR" sz="1200" b="1" u="sng" dirty="0" smtClean="0"/>
              <a:t>de </a:t>
            </a:r>
            <a:r>
              <a:rPr lang="fr-FR" sz="1200" b="1" u="sng" dirty="0"/>
              <a:t>Silice </a:t>
            </a:r>
          </a:p>
        </p:txBody>
      </p:sp>
      <p:sp>
        <p:nvSpPr>
          <p:cNvPr id="10" name="Arrondir un rectangle avec un coin du même côté 734">
            <a:extLst>
              <a:ext uri="{FF2B5EF4-FFF2-40B4-BE49-F238E27FC236}">
                <a16:creationId xmlns:a16="http://schemas.microsoft.com/office/drawing/2014/main" xmlns="" id="{BBD06ECA-D199-4FD9-81FD-761CB81F8BFB}"/>
              </a:ext>
            </a:extLst>
          </p:cNvPr>
          <p:cNvSpPr/>
          <p:nvPr/>
        </p:nvSpPr>
        <p:spPr>
          <a:xfrm rot="10800000" flipH="1">
            <a:off x="6080945" y="1528344"/>
            <a:ext cx="1611104" cy="2045803"/>
          </a:xfrm>
          <a:custGeom>
            <a:avLst/>
            <a:gdLst>
              <a:gd name="connsiteX0" fmla="*/ 358030 w 2148139"/>
              <a:gd name="connsiteY0" fmla="*/ 0 h 2726896"/>
              <a:gd name="connsiteX1" fmla="*/ 1790109 w 2148139"/>
              <a:gd name="connsiteY1" fmla="*/ 0 h 2726896"/>
              <a:gd name="connsiteX2" fmla="*/ 2148139 w 2148139"/>
              <a:gd name="connsiteY2" fmla="*/ 358030 h 2726896"/>
              <a:gd name="connsiteX3" fmla="*/ 2148139 w 2148139"/>
              <a:gd name="connsiteY3" fmla="*/ 2726896 h 2726896"/>
              <a:gd name="connsiteX4" fmla="*/ 2148139 w 2148139"/>
              <a:gd name="connsiteY4" fmla="*/ 2726896 h 2726896"/>
              <a:gd name="connsiteX5" fmla="*/ 0 w 2148139"/>
              <a:gd name="connsiteY5" fmla="*/ 2726896 h 2726896"/>
              <a:gd name="connsiteX6" fmla="*/ 0 w 2148139"/>
              <a:gd name="connsiteY6" fmla="*/ 2726896 h 2726896"/>
              <a:gd name="connsiteX7" fmla="*/ 0 w 2148139"/>
              <a:gd name="connsiteY7" fmla="*/ 358030 h 2726896"/>
              <a:gd name="connsiteX8" fmla="*/ 358030 w 2148139"/>
              <a:gd name="connsiteY8" fmla="*/ 0 h 2726896"/>
              <a:gd name="connsiteX0" fmla="*/ 0 w 2239579"/>
              <a:gd name="connsiteY0" fmla="*/ 2726896 h 2818336"/>
              <a:gd name="connsiteX1" fmla="*/ 0 w 2239579"/>
              <a:gd name="connsiteY1" fmla="*/ 2726896 h 2818336"/>
              <a:gd name="connsiteX2" fmla="*/ 0 w 2239579"/>
              <a:gd name="connsiteY2" fmla="*/ 358030 h 2818336"/>
              <a:gd name="connsiteX3" fmla="*/ 358030 w 2239579"/>
              <a:gd name="connsiteY3" fmla="*/ 0 h 2818336"/>
              <a:gd name="connsiteX4" fmla="*/ 1790109 w 2239579"/>
              <a:gd name="connsiteY4" fmla="*/ 0 h 2818336"/>
              <a:gd name="connsiteX5" fmla="*/ 2148139 w 2239579"/>
              <a:gd name="connsiteY5" fmla="*/ 358030 h 2818336"/>
              <a:gd name="connsiteX6" fmla="*/ 2148139 w 2239579"/>
              <a:gd name="connsiteY6" fmla="*/ 2726896 h 2818336"/>
              <a:gd name="connsiteX7" fmla="*/ 2239579 w 2239579"/>
              <a:gd name="connsiteY7" fmla="*/ 2818336 h 2818336"/>
              <a:gd name="connsiteX0" fmla="*/ 0 w 2148139"/>
              <a:gd name="connsiteY0" fmla="*/ 2726896 h 2726896"/>
              <a:gd name="connsiteX1" fmla="*/ 0 w 2148139"/>
              <a:gd name="connsiteY1" fmla="*/ 2726896 h 2726896"/>
              <a:gd name="connsiteX2" fmla="*/ 0 w 2148139"/>
              <a:gd name="connsiteY2" fmla="*/ 358030 h 2726896"/>
              <a:gd name="connsiteX3" fmla="*/ 358030 w 2148139"/>
              <a:gd name="connsiteY3" fmla="*/ 0 h 2726896"/>
              <a:gd name="connsiteX4" fmla="*/ 1790109 w 2148139"/>
              <a:gd name="connsiteY4" fmla="*/ 0 h 2726896"/>
              <a:gd name="connsiteX5" fmla="*/ 2148139 w 2148139"/>
              <a:gd name="connsiteY5" fmla="*/ 358030 h 2726896"/>
              <a:gd name="connsiteX6" fmla="*/ 2148139 w 2148139"/>
              <a:gd name="connsiteY6" fmla="*/ 2726896 h 2726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48139" h="2726896">
                <a:moveTo>
                  <a:pt x="0" y="2726896"/>
                </a:moveTo>
                <a:lnTo>
                  <a:pt x="0" y="2726896"/>
                </a:lnTo>
                <a:lnTo>
                  <a:pt x="0" y="358030"/>
                </a:lnTo>
                <a:cubicBezTo>
                  <a:pt x="0" y="160295"/>
                  <a:pt x="160295" y="0"/>
                  <a:pt x="358030" y="0"/>
                </a:cubicBezTo>
                <a:lnTo>
                  <a:pt x="1790109" y="0"/>
                </a:lnTo>
                <a:cubicBezTo>
                  <a:pt x="1987844" y="0"/>
                  <a:pt x="2148139" y="160295"/>
                  <a:pt x="2148139" y="358030"/>
                </a:cubicBezTo>
                <a:lnTo>
                  <a:pt x="2148139" y="2726896"/>
                </a:lnTo>
              </a:path>
            </a:pathLst>
          </a:custGeom>
          <a:noFill/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fr-FR" dirty="0"/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xmlns="" id="{3EB2DF32-3C3B-406F-B3F4-A8164082033E}"/>
              </a:ext>
            </a:extLst>
          </p:cNvPr>
          <p:cNvSpPr/>
          <p:nvPr/>
        </p:nvSpPr>
        <p:spPr>
          <a:xfrm rot="21208233">
            <a:off x="6152662" y="1764820"/>
            <a:ext cx="45719" cy="1773335"/>
          </a:xfrm>
          <a:prstGeom prst="parallelogram">
            <a:avLst>
              <a:gd name="adj" fmla="val 77936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xmlns="" id="{6FF2128C-DA56-4D19-8F2D-139990948AF4}"/>
              </a:ext>
            </a:extLst>
          </p:cNvPr>
          <p:cNvCxnSpPr>
            <a:cxnSpLocks/>
          </p:cNvCxnSpPr>
          <p:nvPr/>
        </p:nvCxnSpPr>
        <p:spPr>
          <a:xfrm>
            <a:off x="6080945" y="3170344"/>
            <a:ext cx="161110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/>
        </p:nvCxnSpPr>
        <p:spPr>
          <a:xfrm>
            <a:off x="5975989" y="1530770"/>
            <a:ext cx="182568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ZoneTexte 13"/>
          <p:cNvSpPr txBox="1"/>
          <p:nvPr/>
        </p:nvSpPr>
        <p:spPr>
          <a:xfrm>
            <a:off x="6236801" y="759716"/>
            <a:ext cx="864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u="sng" dirty="0"/>
              <a:t>2-/ élution</a:t>
            </a:r>
          </a:p>
        </p:txBody>
      </p:sp>
      <p:cxnSp>
        <p:nvCxnSpPr>
          <p:cNvPr id="15" name="Connecteur droit avec flèche 14"/>
          <p:cNvCxnSpPr/>
          <p:nvPr/>
        </p:nvCxnSpPr>
        <p:spPr>
          <a:xfrm flipV="1">
            <a:off x="521623" y="3084218"/>
            <a:ext cx="215453" cy="0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5776860" y="3333677"/>
            <a:ext cx="1072281" cy="4993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ZoneTexte 17"/>
          <p:cNvSpPr txBox="1"/>
          <p:nvPr/>
        </p:nvSpPr>
        <p:spPr>
          <a:xfrm>
            <a:off x="5114176" y="2233789"/>
            <a:ext cx="622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u="sng" dirty="0"/>
              <a:t>Plaque</a:t>
            </a:r>
            <a:r>
              <a:rPr lang="fr-FR" dirty="0" smtClean="0"/>
              <a:t> </a:t>
            </a:r>
            <a:endParaRPr lang="fr-FR" dirty="0"/>
          </a:p>
        </p:txBody>
      </p:sp>
      <p:cxnSp>
        <p:nvCxnSpPr>
          <p:cNvPr id="19" name="Connecteur droit avec flèche 18"/>
          <p:cNvCxnSpPr/>
          <p:nvPr/>
        </p:nvCxnSpPr>
        <p:spPr>
          <a:xfrm>
            <a:off x="5663462" y="2476903"/>
            <a:ext cx="516639" cy="6346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C5F1A8B9-B2AF-42D5-83FF-5BE61975432C}"/>
              </a:ext>
            </a:extLst>
          </p:cNvPr>
          <p:cNvSpPr/>
          <p:nvPr/>
        </p:nvSpPr>
        <p:spPr>
          <a:xfrm>
            <a:off x="936936" y="1364981"/>
            <a:ext cx="1648502" cy="25360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1449247" y="3393844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/>
          <p:cNvCxnSpPr/>
          <p:nvPr/>
        </p:nvCxnSpPr>
        <p:spPr>
          <a:xfrm>
            <a:off x="941191" y="3458406"/>
            <a:ext cx="1644247" cy="0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Ellipse 24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1064156" y="3393844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1834338" y="3393844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2219429" y="3393844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8" name="ZoneTexte 27"/>
          <p:cNvSpPr txBox="1"/>
          <p:nvPr/>
        </p:nvSpPr>
        <p:spPr>
          <a:xfrm>
            <a:off x="1009227" y="3571796"/>
            <a:ext cx="14029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1        2         3         4  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1182508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78456B7B-6855-4B62-AC25-7C4060AAC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48" y="0"/>
            <a:ext cx="7543800" cy="454473"/>
          </a:xfrm>
        </p:spPr>
        <p:txBody>
          <a:bodyPr>
            <a:normAutofit/>
          </a:bodyPr>
          <a:lstStyle/>
          <a:p>
            <a:r>
              <a:rPr lang="fr-FR" dirty="0" smtClean="0"/>
              <a:t> Chromatographie sur Couche Mince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/>
          <a:srcRect l="41271" t="23922" r="40955" b="19668"/>
          <a:stretch/>
        </p:blipFill>
        <p:spPr>
          <a:xfrm>
            <a:off x="476264" y="1848264"/>
            <a:ext cx="476266" cy="1712194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0" y="2891454"/>
            <a:ext cx="7494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tube </a:t>
            </a:r>
          </a:p>
          <a:p>
            <a:r>
              <a:rPr lang="fr-FR" sz="1200" dirty="0"/>
              <a:t>capillaire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306170" y="3855272"/>
            <a:ext cx="19622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u="sng" dirty="0" smtClean="0"/>
              <a:t>Dépôts : </a:t>
            </a:r>
          </a:p>
          <a:p>
            <a:r>
              <a:rPr lang="fr-FR" sz="1200" dirty="0" smtClean="0"/>
              <a:t>1 – 4-aminophénol</a:t>
            </a:r>
          </a:p>
          <a:p>
            <a:r>
              <a:rPr lang="fr-FR" sz="1200" dirty="0" smtClean="0"/>
              <a:t>2 – Produit brut</a:t>
            </a:r>
          </a:p>
          <a:p>
            <a:r>
              <a:rPr lang="fr-FR" sz="1200" dirty="0"/>
              <a:t>3</a:t>
            </a:r>
            <a:r>
              <a:rPr lang="fr-FR" sz="1200" dirty="0" smtClean="0"/>
              <a:t> – Produit recristallisé</a:t>
            </a:r>
          </a:p>
          <a:p>
            <a:r>
              <a:rPr lang="fr-FR" sz="1200" dirty="0"/>
              <a:t>4</a:t>
            </a:r>
            <a:r>
              <a:rPr lang="fr-FR" sz="1200" dirty="0" smtClean="0"/>
              <a:t> – Paracétamol commercial </a:t>
            </a:r>
          </a:p>
          <a:p>
            <a:endParaRPr lang="fr-FR" sz="1200" dirty="0"/>
          </a:p>
        </p:txBody>
      </p:sp>
      <p:cxnSp>
        <p:nvCxnSpPr>
          <p:cNvPr id="15" name="Connecteur droit avec flèche 14"/>
          <p:cNvCxnSpPr/>
          <p:nvPr/>
        </p:nvCxnSpPr>
        <p:spPr>
          <a:xfrm flipV="1">
            <a:off x="521623" y="3084218"/>
            <a:ext cx="215453" cy="0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C5F1A8B9-B2AF-42D5-83FF-5BE61975432C}"/>
              </a:ext>
            </a:extLst>
          </p:cNvPr>
          <p:cNvSpPr/>
          <p:nvPr/>
        </p:nvSpPr>
        <p:spPr>
          <a:xfrm>
            <a:off x="936936" y="1364981"/>
            <a:ext cx="1648502" cy="25360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1460587" y="1942447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/>
          <p:cNvCxnSpPr/>
          <p:nvPr/>
        </p:nvCxnSpPr>
        <p:spPr>
          <a:xfrm>
            <a:off x="941191" y="3288320"/>
            <a:ext cx="1644247" cy="0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Ellipse 24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1086835" y="1942447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1834338" y="2486724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2219429" y="2486724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8" name="ZoneTexte 27"/>
          <p:cNvSpPr txBox="1"/>
          <p:nvPr/>
        </p:nvSpPr>
        <p:spPr>
          <a:xfrm>
            <a:off x="1009227" y="3571796"/>
            <a:ext cx="14029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1        2         3         4  </a:t>
            </a:r>
            <a:endParaRPr lang="fr-FR" sz="1200" dirty="0"/>
          </a:p>
        </p:txBody>
      </p:sp>
      <p:sp>
        <p:nvSpPr>
          <p:cNvPr id="29" name="ZoneTexte 28"/>
          <p:cNvSpPr txBox="1"/>
          <p:nvPr/>
        </p:nvSpPr>
        <p:spPr>
          <a:xfrm>
            <a:off x="839138" y="714359"/>
            <a:ext cx="2290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 smtClean="0"/>
              <a:t>3-</a:t>
            </a:r>
            <a:r>
              <a:rPr lang="fr-FR" sz="1200" b="1" u="sng" dirty="0"/>
              <a:t>/ </a:t>
            </a:r>
            <a:r>
              <a:rPr lang="fr-FR" sz="1200" b="1" u="sng" dirty="0" smtClean="0"/>
              <a:t>révélation de la plaque CCM après élution</a:t>
            </a:r>
            <a:endParaRPr lang="fr-FR" sz="1200" b="1" u="sng" dirty="0"/>
          </a:p>
        </p:txBody>
      </p:sp>
      <p:pic>
        <p:nvPicPr>
          <p:cNvPr id="30" name="Imag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465" y="840478"/>
            <a:ext cx="3162300" cy="2565400"/>
          </a:xfrm>
          <a:prstGeom prst="rect">
            <a:avLst/>
          </a:prstGeom>
        </p:spPr>
      </p:pic>
      <p:sp>
        <p:nvSpPr>
          <p:cNvPr id="31" name="ZoneTexte 30"/>
          <p:cNvSpPr txBox="1"/>
          <p:nvPr/>
        </p:nvSpPr>
        <p:spPr>
          <a:xfrm>
            <a:off x="5828573" y="3220286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Lampe UV</a:t>
            </a:r>
            <a:endParaRPr lang="fr-FR" dirty="0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1482455" y="2480374"/>
            <a:ext cx="110872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6996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11700" y="301107"/>
            <a:ext cx="8520600" cy="572877"/>
          </a:xfrm>
        </p:spPr>
        <p:txBody>
          <a:bodyPr/>
          <a:lstStyle/>
          <a:p>
            <a:r>
              <a:rPr lang="fr-FR" dirty="0"/>
              <a:t>Recristallisation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r="45358"/>
          <a:stretch/>
        </p:blipFill>
        <p:spPr>
          <a:xfrm>
            <a:off x="432442" y="2113073"/>
            <a:ext cx="2904188" cy="148635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l="54523"/>
          <a:stretch/>
        </p:blipFill>
        <p:spPr>
          <a:xfrm>
            <a:off x="3490346" y="2115459"/>
            <a:ext cx="2543553" cy="1564139"/>
          </a:xfrm>
          <a:prstGeom prst="rect">
            <a:avLst/>
          </a:prstGeom>
        </p:spPr>
      </p:pic>
      <p:graphicFrame>
        <p:nvGraphicFramePr>
          <p:cNvPr id="8" name="Tableau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02315"/>
              </p:ext>
            </p:extLst>
          </p:nvPr>
        </p:nvGraphicFramePr>
        <p:xfrm>
          <a:off x="384887" y="1029902"/>
          <a:ext cx="6096000" cy="11128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048000"/>
                <a:gridCol w="3048000"/>
              </a:tblGrid>
              <a:tr h="370954"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Impuretés</a:t>
                      </a:r>
                      <a:endParaRPr lang="fr-FR" sz="1400" dirty="0"/>
                    </a:p>
                  </a:txBody>
                  <a:tcPr marT="45734" marB="45734"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Produit</a:t>
                      </a:r>
                      <a:r>
                        <a:rPr lang="fr-FR" sz="1400" baseline="0" dirty="0" smtClean="0"/>
                        <a:t> d'intérêt</a:t>
                      </a:r>
                      <a:endParaRPr lang="fr-FR" sz="1400" dirty="0"/>
                    </a:p>
                  </a:txBody>
                  <a:tcPr marT="45734" marB="45734"/>
                </a:tc>
              </a:tr>
              <a:tr h="370954"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Soluble à Chaud </a:t>
                      </a:r>
                      <a:endParaRPr lang="fr-FR" sz="1400" dirty="0"/>
                    </a:p>
                  </a:txBody>
                  <a:tcPr marT="45734" marB="45734"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Soluble à chaud</a:t>
                      </a:r>
                      <a:endParaRPr lang="fr-FR" sz="1400" dirty="0"/>
                    </a:p>
                  </a:txBody>
                  <a:tcPr marT="45734" marB="45734"/>
                </a:tc>
              </a:tr>
              <a:tr h="370954"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Soluble à Froid</a:t>
                      </a:r>
                      <a:endParaRPr lang="fr-FR" sz="1400" dirty="0"/>
                    </a:p>
                  </a:txBody>
                  <a:tcPr marT="45734" marB="45734"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Non soluble à froid (recristallisation)</a:t>
                      </a:r>
                      <a:endParaRPr lang="fr-FR" sz="1400" dirty="0"/>
                    </a:p>
                  </a:txBody>
                  <a:tcPr marT="45734" marB="45734"/>
                </a:tc>
              </a:tr>
            </a:tbl>
          </a:graphicData>
        </a:graphic>
      </p:graphicFrame>
      <p:sp>
        <p:nvSpPr>
          <p:cNvPr id="9" name="Accolade ouvrante 8"/>
          <p:cNvSpPr/>
          <p:nvPr/>
        </p:nvSpPr>
        <p:spPr>
          <a:xfrm rot="16200000">
            <a:off x="1551744" y="2381626"/>
            <a:ext cx="471503" cy="26644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566514" y="3958830"/>
            <a:ext cx="24484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Dissolution du brut réactionnel (Produit d’intérêt + impuretés) en chauffant</a:t>
            </a:r>
            <a:endParaRPr lang="fr-FR" dirty="0"/>
          </a:p>
        </p:txBody>
      </p:sp>
      <p:sp>
        <p:nvSpPr>
          <p:cNvPr id="11" name="Accolade ouvrante 10"/>
          <p:cNvSpPr/>
          <p:nvPr/>
        </p:nvSpPr>
        <p:spPr>
          <a:xfrm rot="16200000">
            <a:off x="4532284" y="2387567"/>
            <a:ext cx="471503" cy="26644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/>
          <p:cNvSpPr txBox="1"/>
          <p:nvPr/>
        </p:nvSpPr>
        <p:spPr>
          <a:xfrm>
            <a:off x="3547054" y="4053725"/>
            <a:ext cx="24484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On refroidit : Cristallisation du produit d’intérêt.</a:t>
            </a:r>
            <a:endParaRPr lang="fr-FR" dirty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656" y="0"/>
            <a:ext cx="2201043" cy="4347564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6646333" y="4418142"/>
            <a:ext cx="2657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i="1" u="sng" dirty="0" smtClean="0"/>
              <a:t>Montage recristallisatio</a:t>
            </a:r>
            <a:r>
              <a:rPr lang="fr-FR" b="1" i="1" u="sng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229245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0C7706CC-8AAD-45DA-A38E-D50D71952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Spectre IR du paracétamol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6354D067-C02A-4EF4-873F-A923A6D5F1F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18</a:t>
            </a:fld>
            <a:endParaRPr lang="fr-FR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xmlns="" id="{C0A585B3-8B28-4885-B47D-255513EE2239}"/>
              </a:ext>
            </a:extLst>
          </p:cNvPr>
          <p:cNvGrpSpPr/>
          <p:nvPr/>
        </p:nvGrpSpPr>
        <p:grpSpPr>
          <a:xfrm>
            <a:off x="921357" y="1407620"/>
            <a:ext cx="7560692" cy="3581556"/>
            <a:chOff x="1097280" y="1764634"/>
            <a:chExt cx="9796006" cy="4695151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xmlns="" id="{2B55FA1F-1A92-4435-A57F-9F057AC2B0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6224" b="21806"/>
            <a:stretch/>
          </p:blipFill>
          <p:spPr>
            <a:xfrm>
              <a:off x="1097280" y="1764634"/>
              <a:ext cx="9796006" cy="4695151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8FBE8DFD-06BA-48C2-89BE-A0E48E8830D8}"/>
                </a:ext>
              </a:extLst>
            </p:cNvPr>
            <p:cNvSpPr/>
            <p:nvPr/>
          </p:nvSpPr>
          <p:spPr>
            <a:xfrm>
              <a:off x="6826857" y="1838088"/>
              <a:ext cx="4066429" cy="4422913"/>
            </a:xfrm>
            <a:prstGeom prst="rect">
              <a:avLst/>
            </a:prstGeom>
            <a:solidFill>
              <a:schemeClr val="bg1">
                <a:lumMod val="85000"/>
                <a:alpha val="7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" name="ZoneTexte 8">
                  <a:extLst>
                    <a:ext uri="{FF2B5EF4-FFF2-40B4-BE49-F238E27FC236}">
                      <a16:creationId xmlns:a16="http://schemas.microsoft.com/office/drawing/2014/main" xmlns="" id="{6B37BDF2-21EA-4742-AFB5-9DC6E82B66C7}"/>
                    </a:ext>
                  </a:extLst>
                </p:cNvPr>
                <p:cNvSpPr txBox="1"/>
                <p:nvPr/>
              </p:nvSpPr>
              <p:spPr>
                <a:xfrm>
                  <a:off x="1565549" y="5077009"/>
                  <a:ext cx="2083133" cy="1107654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fr-FR" sz="1200" i="1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Position : 3300 - 3500</a:t>
                  </a:r>
                </a:p>
                <a:p>
                  <a14:m/>
                  <a:endParaRPr lang="fr-FR" sz="1200" b="0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 algn="ctr"/>
                  <a:r>
                    <a:rPr lang="fr-FR" sz="1200" b="1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(amide)</a:t>
                  </a:r>
                </a:p>
              </p:txBody>
            </p:sp>
          </mc:Choice>
          <mc:Fallback>
            <p:sp>
              <p:nvSpPr>
                <p:cNvPr id="7" name="ZoneTexte 8">
                  <a:extLst>
                    <a:ext uri="{FF2B5EF4-FFF2-40B4-BE49-F238E27FC236}">
                      <a16:creationId xmlns:a16="http://schemas.microsoft.com/office/drawing/2014/main" xmlns:a14="http://schemas.microsoft.com/office/drawing/2010/main" xmlns="" id="{6B37BDF2-21EA-4742-AFB5-9DC6E82B66C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5549" y="5077009"/>
                  <a:ext cx="2083133" cy="1107654"/>
                </a:xfrm>
                <a:prstGeom prst="rect">
                  <a:avLst/>
                </a:prstGeom>
                <a:blipFill rotWithShape="1">
                  <a:blip r:embed="rId3"/>
                  <a:stretch>
                    <a:fillRect/>
                  </a:stretch>
                </a:blipFill>
                <a:ln w="28575">
                  <a:solidFill>
                    <a:srgbClr val="FF0000"/>
                  </a:solidFill>
                </a:ln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Ellipse 7">
              <a:extLst>
                <a:ext uri="{FF2B5EF4-FFF2-40B4-BE49-F238E27FC236}">
                  <a16:creationId xmlns:a16="http://schemas.microsoft.com/office/drawing/2014/main" xmlns="" id="{426DA13D-0CC5-495D-BCBC-25DBB6C758AE}"/>
                </a:ext>
              </a:extLst>
            </p:cNvPr>
            <p:cNvSpPr/>
            <p:nvPr/>
          </p:nvSpPr>
          <p:spPr>
            <a:xfrm>
              <a:off x="2637652" y="3102947"/>
              <a:ext cx="173796" cy="1893194"/>
            </a:xfrm>
            <a:prstGeom prst="ellipse">
              <a:avLst/>
            </a:prstGeom>
            <a:solidFill>
              <a:srgbClr val="FF0000">
                <a:alpha val="30196"/>
              </a:srgb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ZoneTexte 9">
                  <a:extLst>
                    <a:ext uri="{FF2B5EF4-FFF2-40B4-BE49-F238E27FC236}">
                      <a16:creationId xmlns:a16="http://schemas.microsoft.com/office/drawing/2014/main" xmlns="" id="{F7199960-3F05-44AE-9F1C-1E8BE1AE2DAF}"/>
                    </a:ext>
                  </a:extLst>
                </p:cNvPr>
                <p:cNvSpPr txBox="1"/>
                <p:nvPr/>
              </p:nvSpPr>
              <p:spPr>
                <a:xfrm>
                  <a:off x="3449349" y="2910771"/>
                  <a:ext cx="2171839" cy="861509"/>
                </a:xfrm>
                <a:prstGeom prst="rect">
                  <a:avLst/>
                </a:prstGeom>
                <a:noFill/>
                <a:ln w="28575">
                  <a:solidFill>
                    <a:srgbClr val="92D050"/>
                  </a:solidFill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fr-FR" sz="1200" i="1" dirty="0">
                      <a:latin typeface="Cambria Math" panose="02040503050406030204" pitchFamily="18" charset="0"/>
                    </a:rPr>
                    <a:t>Position : 3000 – 3200</a:t>
                  </a:r>
                </a:p>
                <a:p>
                  <a14:m/>
                  <a:endParaRPr lang="fr-FR" sz="1200" dirty="0"/>
                </a:p>
              </p:txBody>
            </p:sp>
          </mc:Choice>
          <mc:Fallback>
            <p:sp>
              <p:nvSpPr>
                <p:cNvPr id="9" name="ZoneTexte 9">
                  <a:extLst>
                    <a:ext uri="{FF2B5EF4-FFF2-40B4-BE49-F238E27FC236}">
                      <a16:creationId xmlns:a16="http://schemas.microsoft.com/office/drawing/2014/main" xmlns:a14="http://schemas.microsoft.com/office/drawing/2010/main" xmlns="" id="{F7199960-3F05-44AE-9F1C-1E8BE1AE2DA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49349" y="2910771"/>
                  <a:ext cx="2171839" cy="861509"/>
                </a:xfrm>
                <a:prstGeom prst="rect">
                  <a:avLst/>
                </a:prstGeom>
                <a:blipFill rotWithShape="1">
                  <a:blip r:embed="rId4"/>
                  <a:stretch>
                    <a:fillRect/>
                  </a:stretch>
                </a:blipFill>
                <a:ln w="28575">
                  <a:solidFill>
                    <a:srgbClr val="92D050"/>
                  </a:solidFill>
                </a:ln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Ellipse 9">
              <a:extLst>
                <a:ext uri="{FF2B5EF4-FFF2-40B4-BE49-F238E27FC236}">
                  <a16:creationId xmlns:a16="http://schemas.microsoft.com/office/drawing/2014/main" xmlns="" id="{E6B6C837-E03A-42B3-9D88-326D89287AB5}"/>
                </a:ext>
              </a:extLst>
            </p:cNvPr>
            <p:cNvSpPr/>
            <p:nvPr/>
          </p:nvSpPr>
          <p:spPr>
            <a:xfrm>
              <a:off x="2851204" y="2910771"/>
              <a:ext cx="397566" cy="2057689"/>
            </a:xfrm>
            <a:prstGeom prst="ellipse">
              <a:avLst/>
            </a:prstGeom>
            <a:solidFill>
              <a:srgbClr val="92D050">
                <a:alpha val="30196"/>
              </a:srgb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" name="ZoneTexte 11">
                  <a:extLst>
                    <a:ext uri="{FF2B5EF4-FFF2-40B4-BE49-F238E27FC236}">
                      <a16:creationId xmlns:a16="http://schemas.microsoft.com/office/drawing/2014/main" xmlns="" id="{A5DF8A2A-3315-486F-8081-F013381BA3B9}"/>
                    </a:ext>
                  </a:extLst>
                </p:cNvPr>
                <p:cNvSpPr txBox="1"/>
                <p:nvPr/>
              </p:nvSpPr>
              <p:spPr>
                <a:xfrm>
                  <a:off x="3978689" y="5335763"/>
                  <a:ext cx="2171839" cy="615363"/>
                </a:xfrm>
                <a:prstGeom prst="rect">
                  <a:avLst/>
                </a:prstGeom>
                <a:noFill/>
                <a:ln w="28575">
                  <a:solidFill>
                    <a:srgbClr val="00B0F0"/>
                  </a:solidFill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fr-FR" sz="1200" i="1" dirty="0">
                      <a:latin typeface="Cambria Math" panose="02040503050406030204" pitchFamily="18" charset="0"/>
                    </a:rPr>
                    <a:t>Position : 1650 - 1700</a:t>
                  </a:r>
                </a:p>
                <a:p>
                  <a14:m/>
                  <a:endParaRPr lang="fr-FR" sz="1200" dirty="0"/>
                </a:p>
              </p:txBody>
            </p:sp>
          </mc:Choice>
          <mc:Fallback>
            <p:sp>
              <p:nvSpPr>
                <p:cNvPr id="11" name="ZoneTexte 11">
                  <a:extLst>
                    <a:ext uri="{FF2B5EF4-FFF2-40B4-BE49-F238E27FC236}">
                      <a16:creationId xmlns:a16="http://schemas.microsoft.com/office/drawing/2014/main" xmlns:a14="http://schemas.microsoft.com/office/drawing/2010/main" xmlns="" id="{A5DF8A2A-3315-486F-8081-F013381BA3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78689" y="5335763"/>
                  <a:ext cx="2171839" cy="615363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/>
                  </a:stretch>
                </a:blipFill>
                <a:ln w="28575">
                  <a:solidFill>
                    <a:srgbClr val="00B0F0"/>
                  </a:solidFill>
                </a:ln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xmlns="" id="{D37B437C-374F-4A34-B7A7-80012ACD6EF3}"/>
                </a:ext>
              </a:extLst>
            </p:cNvPr>
            <p:cNvSpPr/>
            <p:nvPr/>
          </p:nvSpPr>
          <p:spPr>
            <a:xfrm>
              <a:off x="6230509" y="2563646"/>
              <a:ext cx="238539" cy="3652135"/>
            </a:xfrm>
            <a:prstGeom prst="ellipse">
              <a:avLst/>
            </a:prstGeom>
            <a:solidFill>
              <a:srgbClr val="1CADE4">
                <a:alpha val="30196"/>
              </a:srgb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xmlns="" id="{488D4CAE-D6CE-4493-912D-70736F9FBCE8}"/>
                </a:ext>
              </a:extLst>
            </p:cNvPr>
            <p:cNvSpPr/>
            <p:nvPr/>
          </p:nvSpPr>
          <p:spPr>
            <a:xfrm>
              <a:off x="6469970" y="2563645"/>
              <a:ext cx="335135" cy="3187045"/>
            </a:xfrm>
            <a:prstGeom prst="ellipse">
              <a:avLst/>
            </a:prstGeom>
            <a:solidFill>
              <a:srgbClr val="7030A0">
                <a:alpha val="30196"/>
              </a:srgb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" name="ZoneTexte 14">
                  <a:extLst>
                    <a:ext uri="{FF2B5EF4-FFF2-40B4-BE49-F238E27FC236}">
                      <a16:creationId xmlns:a16="http://schemas.microsoft.com/office/drawing/2014/main" xmlns="" id="{AAF6A7A9-DE69-404D-B1E0-12C0699A6529}"/>
                    </a:ext>
                  </a:extLst>
                </p:cNvPr>
                <p:cNvSpPr txBox="1"/>
                <p:nvPr/>
              </p:nvSpPr>
              <p:spPr>
                <a:xfrm>
                  <a:off x="6905852" y="5145077"/>
                  <a:ext cx="1680232" cy="861509"/>
                </a:xfrm>
                <a:prstGeom prst="rect">
                  <a:avLst/>
                </a:prstGeom>
                <a:noFill/>
                <a:ln w="28575">
                  <a:solidFill>
                    <a:srgbClr val="7030A0"/>
                  </a:solidFill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fr-FR" sz="1200" i="1" dirty="0">
                      <a:latin typeface="Cambria Math" panose="02040503050406030204" pitchFamily="18" charset="0"/>
                    </a:rPr>
                    <a:t>Position : </a:t>
                  </a:r>
                  <a14:m/>
                  <a:r>
                    <a:rPr lang="fr-FR" sz="1200" i="1" dirty="0">
                      <a:latin typeface="Cambria Math" panose="02040503050406030204" pitchFamily="18" charset="0"/>
                    </a:rPr>
                    <a:t>1600</a:t>
                  </a:r>
                </a:p>
                <a:p>
                  <a14:m/>
                  <a:endParaRPr lang="fr-FR" sz="1200" dirty="0"/>
                </a:p>
              </p:txBody>
            </p:sp>
          </mc:Choice>
          <mc:Fallback>
            <p:sp>
              <p:nvSpPr>
                <p:cNvPr id="14" name="ZoneTexte 14">
                  <a:extLst>
                    <a:ext uri="{FF2B5EF4-FFF2-40B4-BE49-F238E27FC236}">
                      <a16:creationId xmlns:a16="http://schemas.microsoft.com/office/drawing/2014/main" xmlns:a14="http://schemas.microsoft.com/office/drawing/2010/main" xmlns="" id="{AAF6A7A9-DE69-404D-B1E0-12C0699A652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05852" y="5145077"/>
                  <a:ext cx="1680232" cy="861509"/>
                </a:xfrm>
                <a:prstGeom prst="rect">
                  <a:avLst/>
                </a:prstGeom>
                <a:blipFill rotWithShape="1">
                  <a:blip r:embed="rId6"/>
                  <a:stretch>
                    <a:fillRect/>
                  </a:stretch>
                </a:blipFill>
                <a:ln w="28575">
                  <a:solidFill>
                    <a:srgbClr val="7030A0"/>
                  </a:solidFill>
                </a:ln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xmlns="" id="{060B13BF-A0A5-4E0E-9FB4-7BB6CA26BC9C}"/>
              </a:ext>
            </a:extLst>
          </p:cNvPr>
          <p:cNvGrpSpPr/>
          <p:nvPr/>
        </p:nvGrpSpPr>
        <p:grpSpPr>
          <a:xfrm>
            <a:off x="6838123" y="175669"/>
            <a:ext cx="1669184" cy="1088404"/>
            <a:chOff x="9117497" y="234153"/>
            <a:chExt cx="2225579" cy="1450757"/>
          </a:xfrm>
        </p:grpSpPr>
        <p:pic>
          <p:nvPicPr>
            <p:cNvPr id="16" name="Picture 4" descr="RÃ©sultat de recherche d'images pour &quot;paracÃ©tamol&quot;">
              <a:extLst>
                <a:ext uri="{FF2B5EF4-FFF2-40B4-BE49-F238E27FC236}">
                  <a16:creationId xmlns:a16="http://schemas.microsoft.com/office/drawing/2014/main" xmlns="" id="{255AD3CC-EC32-46C2-835D-689DE2A911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50487" y="424245"/>
              <a:ext cx="2092589" cy="11230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xmlns="" id="{9A2EED3A-02CD-4FB7-927C-6C51C37939D4}"/>
                </a:ext>
              </a:extLst>
            </p:cNvPr>
            <p:cNvSpPr/>
            <p:nvPr/>
          </p:nvSpPr>
          <p:spPr>
            <a:xfrm>
              <a:off x="9117497" y="1099929"/>
              <a:ext cx="569842" cy="584981"/>
            </a:xfrm>
            <a:prstGeom prst="ellipse">
              <a:avLst/>
            </a:prstGeom>
            <a:solidFill>
              <a:srgbClr val="92D050">
                <a:alpha val="30196"/>
              </a:srgb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xmlns="" id="{1F8875E0-4FFD-4B26-B9EE-12538A4CFB46}"/>
                </a:ext>
              </a:extLst>
            </p:cNvPr>
            <p:cNvSpPr/>
            <p:nvPr/>
          </p:nvSpPr>
          <p:spPr>
            <a:xfrm>
              <a:off x="10948616" y="661255"/>
              <a:ext cx="171283" cy="886013"/>
            </a:xfrm>
            <a:prstGeom prst="ellipse">
              <a:avLst/>
            </a:prstGeom>
            <a:solidFill>
              <a:srgbClr val="1CADE4">
                <a:alpha val="30196"/>
              </a:srgb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xmlns="" id="{483B5839-27AD-4D2D-932E-D7A1477489FD}"/>
                </a:ext>
              </a:extLst>
            </p:cNvPr>
            <p:cNvSpPr/>
            <p:nvPr/>
          </p:nvSpPr>
          <p:spPr>
            <a:xfrm>
              <a:off x="10595778" y="234153"/>
              <a:ext cx="312487" cy="853879"/>
            </a:xfrm>
            <a:prstGeom prst="ellipse">
              <a:avLst/>
            </a:prstGeom>
            <a:solidFill>
              <a:srgbClr val="FF0000">
                <a:alpha val="30196"/>
              </a:srgb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932831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au oxygénée 30 volumes LABORATOIRES GILBERT : le flacon de 250 ml ...">
            <a:extLst>
              <a:ext uri="{FF2B5EF4-FFF2-40B4-BE49-F238E27FC236}">
                <a16:creationId xmlns:a16="http://schemas.microsoft.com/office/drawing/2014/main" xmlns="" id="{D16D7B7E-DDF8-4982-98D8-0FA9CC37E9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40" r="27460"/>
          <a:stretch/>
        </p:blipFill>
        <p:spPr bwMode="auto">
          <a:xfrm>
            <a:off x="7724745" y="2297759"/>
            <a:ext cx="680936" cy="155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EA3FCB3F-943D-45EB-8BBB-618935745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</a:t>
            </a:fld>
            <a:endParaRPr lang="fr-FR"/>
          </a:p>
        </p:txBody>
      </p:sp>
      <p:pic>
        <p:nvPicPr>
          <p:cNvPr id="1028" name="Picture 4" descr="Bétadine dermique 10% solution 125ml - Désinfectant peau et brûlures">
            <a:extLst>
              <a:ext uri="{FF2B5EF4-FFF2-40B4-BE49-F238E27FC236}">
                <a16:creationId xmlns:a16="http://schemas.microsoft.com/office/drawing/2014/main" xmlns="" id="{E6A430C5-A1F7-462A-A6C4-57FA3BEEA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8" r="26364"/>
          <a:stretch/>
        </p:blipFill>
        <p:spPr bwMode="auto">
          <a:xfrm>
            <a:off x="6307243" y="2168194"/>
            <a:ext cx="844827" cy="1813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liprane 1000mg, 8 comprimés - paracétamol en comprimé">
            <a:extLst>
              <a:ext uri="{FF2B5EF4-FFF2-40B4-BE49-F238E27FC236}">
                <a16:creationId xmlns:a16="http://schemas.microsoft.com/office/drawing/2014/main" xmlns="" id="{207E52F4-8096-4BF5-8B1F-85692460E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232" y="3855816"/>
            <a:ext cx="865481" cy="523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spirine Protect 100 mg 30 comprimés - Antigrégant cardio-vasculaire">
            <a:extLst>
              <a:ext uri="{FF2B5EF4-FFF2-40B4-BE49-F238E27FC236}">
                <a16:creationId xmlns:a16="http://schemas.microsoft.com/office/drawing/2014/main" xmlns="" id="{29226B3A-9542-4FED-9832-E378222521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32" b="24435"/>
          <a:stretch/>
        </p:blipFill>
        <p:spPr bwMode="auto">
          <a:xfrm>
            <a:off x="1929770" y="959119"/>
            <a:ext cx="1299159" cy="693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aracétamol 1 gr BIOGARAN boîte de 8 cps - Mon pharmacien conseil">
            <a:extLst>
              <a:ext uri="{FF2B5EF4-FFF2-40B4-BE49-F238E27FC236}">
                <a16:creationId xmlns:a16="http://schemas.microsoft.com/office/drawing/2014/main" xmlns="" id="{51D24904-D945-4027-B24B-6DB98724E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29" b="22768"/>
          <a:stretch/>
        </p:blipFill>
        <p:spPr bwMode="auto">
          <a:xfrm>
            <a:off x="1005216" y="3071985"/>
            <a:ext cx="1228813" cy="693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Dafalgan® 500 mg - shop-pharmacie.fr">
            <a:extLst>
              <a:ext uri="{FF2B5EF4-FFF2-40B4-BE49-F238E27FC236}">
                <a16:creationId xmlns:a16="http://schemas.microsoft.com/office/drawing/2014/main" xmlns="" id="{414D144C-11C3-4BBE-9995-1396495AB9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217" y="3347831"/>
            <a:ext cx="1200617" cy="1200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Aspirine du rhone 500mg comprimés, Boîte de 50 comprimés">
            <a:extLst>
              <a:ext uri="{FF2B5EF4-FFF2-40B4-BE49-F238E27FC236}">
                <a16:creationId xmlns:a16="http://schemas.microsoft.com/office/drawing/2014/main" xmlns="" id="{10ECB752-5C6E-4A81-A1CB-CC44550D3C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16" b="21562"/>
          <a:stretch/>
        </p:blipFill>
        <p:spPr bwMode="auto">
          <a:xfrm>
            <a:off x="4703763" y="862778"/>
            <a:ext cx="1621089" cy="908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Aspégic 1000 mg adultes en sachets - Aspirine - Douleurs et fièvre">
            <a:extLst>
              <a:ext uri="{FF2B5EF4-FFF2-40B4-BE49-F238E27FC236}">
                <a16:creationId xmlns:a16="http://schemas.microsoft.com/office/drawing/2014/main" xmlns="" id="{51B41C0A-4454-4453-900B-3356357947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62" b="12105"/>
          <a:stretch/>
        </p:blipFill>
        <p:spPr bwMode="auto">
          <a:xfrm>
            <a:off x="3404603" y="1444343"/>
            <a:ext cx="1299159" cy="91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680377" y="170085"/>
            <a:ext cx="76727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srgbClr val="C26B6F"/>
                </a:solidFill>
              </a:rPr>
              <a:t>Produits pharmaceutiques couramment rencontrés</a:t>
            </a:r>
            <a:endParaRPr lang="fr-FR" sz="2800" dirty="0">
              <a:solidFill>
                <a:srgbClr val="C26B6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6849140" y="4048036"/>
            <a:ext cx="1142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u="sng" dirty="0" smtClean="0"/>
              <a:t>Antiseptique</a:t>
            </a:r>
            <a:endParaRPr lang="fr-FR" sz="1400" i="1" u="sng" dirty="0"/>
          </a:p>
        </p:txBody>
      </p:sp>
      <p:sp>
        <p:nvSpPr>
          <p:cNvPr id="7" name="ZoneTexte 6"/>
          <p:cNvSpPr txBox="1"/>
          <p:nvPr/>
        </p:nvSpPr>
        <p:spPr>
          <a:xfrm>
            <a:off x="2936966" y="2381197"/>
            <a:ext cx="24454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u="sng" dirty="0" smtClean="0"/>
              <a:t>Médicaments à </a:t>
            </a:r>
            <a:r>
              <a:rPr lang="fr-FR" sz="1400" i="1" u="sng" dirty="0" err="1" smtClean="0"/>
              <a:t>based’aspirine</a:t>
            </a:r>
            <a:endParaRPr lang="fr-FR" sz="1400" i="1" u="sng" dirty="0"/>
          </a:p>
        </p:txBody>
      </p:sp>
      <p:sp>
        <p:nvSpPr>
          <p:cNvPr id="16" name="ZoneTexte 15"/>
          <p:cNvSpPr txBox="1"/>
          <p:nvPr/>
        </p:nvSpPr>
        <p:spPr>
          <a:xfrm>
            <a:off x="640005" y="4483911"/>
            <a:ext cx="29177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u="sng" dirty="0" smtClean="0"/>
              <a:t>Médicaments à base de paracétamol</a:t>
            </a:r>
            <a:endParaRPr lang="fr-FR" sz="1400" i="1" u="sng" dirty="0"/>
          </a:p>
        </p:txBody>
      </p:sp>
    </p:spTree>
    <p:extLst>
      <p:ext uri="{BB962C8B-B14F-4D97-AF65-F5344CB8AC3E}">
        <p14:creationId xmlns:p14="http://schemas.microsoft.com/office/powerpoint/2010/main" val="2008908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01959" y="287910"/>
            <a:ext cx="5003793" cy="39253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fr-FR" sz="2100" spc="-28" dirty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Contrôle qualité d’un sérum physiologique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020" y="735900"/>
            <a:ext cx="3592171" cy="2694960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901960" y="3409833"/>
            <a:ext cx="4894584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fr-FR" i="1" dirty="0" smtClean="0"/>
              <a:t>Sérum Physiologique concentration massique 9g/L</a:t>
            </a:r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7516158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E7CA14F9-27A4-4AE5-A65D-77BAE62F1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Titrage des ions chlorures </a:t>
            </a:r>
            <a:br>
              <a:rPr lang="fr-FR" dirty="0"/>
            </a:br>
            <a:r>
              <a:rPr lang="fr-FR" dirty="0"/>
              <a:t>par une solution de nitrate d’argent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F27BAB4A-03B5-444C-87D5-A3D98E3C0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64" y="1661063"/>
            <a:ext cx="3579677" cy="267248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xmlns="" id="{BD8ED1B2-A6BD-4CCD-A0CC-420CB74745DE}"/>
                  </a:ext>
                </a:extLst>
              </p:cNvPr>
              <p:cNvSpPr txBox="1"/>
              <p:nvPr/>
            </p:nvSpPr>
            <p:spPr>
              <a:xfrm>
                <a:off x="2594112" y="2008324"/>
                <a:ext cx="1411357" cy="62324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68580" tIns="34290" rIns="68580" bIns="3429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=0,1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𝑚𝑜𝑙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BD8ED1B2-A6BD-4CCD-A0CC-420CB74745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8816" y="2676939"/>
                <a:ext cx="1881809" cy="307777"/>
              </a:xfrm>
              <a:prstGeom prst="rect">
                <a:avLst/>
              </a:prstGeom>
              <a:blipFill>
                <a:blip r:embed="rId4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ZoneTexte 5"/>
          <p:cNvSpPr txBox="1"/>
          <p:nvPr/>
        </p:nvSpPr>
        <p:spPr>
          <a:xfrm>
            <a:off x="2458203" y="1792715"/>
            <a:ext cx="2319460" cy="623248"/>
          </a:xfrm>
          <a:prstGeom prst="rect">
            <a:avLst/>
          </a:prstGeom>
          <a:solidFill>
            <a:srgbClr val="FFFFFF"/>
          </a:solidFill>
        </p:spPr>
        <p:txBody>
          <a:bodyPr wrap="none" lIns="68580" tIns="34290" rIns="68580" bIns="34290" rtlCol="0">
            <a:spAutoFit/>
          </a:bodyPr>
          <a:lstStyle/>
          <a:p>
            <a:r>
              <a:rPr lang="fr-FR" dirty="0" smtClean="0"/>
              <a:t>Nitrate d’argent AgNO</a:t>
            </a:r>
            <a:r>
              <a:rPr lang="fr-FR" baseline="-25000" dirty="0" smtClean="0"/>
              <a:t>3</a:t>
            </a:r>
          </a:p>
          <a:p>
            <a:r>
              <a:rPr lang="fr-FR" dirty="0"/>
              <a:t>C</a:t>
            </a:r>
            <a:r>
              <a:rPr lang="fr-FR" baseline="-25000" dirty="0"/>
              <a:t>0</a:t>
            </a:r>
            <a:r>
              <a:rPr lang="fr-FR" dirty="0"/>
              <a:t>=0,1 mol/</a:t>
            </a:r>
            <a:r>
              <a:rPr lang="fr-FR" dirty="0" smtClean="0"/>
              <a:t>L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2490562" y="3412933"/>
            <a:ext cx="2641814" cy="623248"/>
          </a:xfrm>
          <a:prstGeom prst="rect">
            <a:avLst/>
          </a:prstGeom>
          <a:solidFill>
            <a:srgbClr val="FFFFFF"/>
          </a:solidFill>
        </p:spPr>
        <p:txBody>
          <a:bodyPr wrap="none" lIns="68580" tIns="34290" rIns="68580" bIns="34290" rtlCol="0">
            <a:spAutoFit/>
          </a:bodyPr>
          <a:lstStyle/>
          <a:p>
            <a:r>
              <a:rPr lang="fr-FR" dirty="0" smtClean="0"/>
              <a:t>Solution de </a:t>
            </a:r>
            <a:r>
              <a:rPr lang="fr-FR" dirty="0" err="1" smtClean="0"/>
              <a:t>NaCl</a:t>
            </a:r>
            <a:r>
              <a:rPr lang="fr-FR" dirty="0" smtClean="0"/>
              <a:t> (V=10mL)</a:t>
            </a:r>
          </a:p>
          <a:p>
            <a:r>
              <a:rPr lang="fr-FR" dirty="0" smtClean="0"/>
              <a:t>C = ??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5930413" y="2151257"/>
            <a:ext cx="2423362" cy="274690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fr-FR" b="1" u="sng" dirty="0" smtClean="0"/>
              <a:t>Réaction support de titrage :</a:t>
            </a:r>
          </a:p>
          <a:p>
            <a:endParaRPr lang="fr-FR" dirty="0"/>
          </a:p>
          <a:p>
            <a:r>
              <a:rPr lang="fr-FR" dirty="0" smtClean="0"/>
              <a:t>Ag</a:t>
            </a:r>
            <a:r>
              <a:rPr lang="fr-FR" baseline="30000" dirty="0" smtClean="0"/>
              <a:t>+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 +Cl</a:t>
            </a:r>
            <a:r>
              <a:rPr lang="fr-FR" baseline="30000" dirty="0" smtClean="0"/>
              <a:t>-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 </a:t>
            </a:r>
            <a:r>
              <a:rPr lang="fr-FR" dirty="0" smtClean="0">
                <a:latin typeface="Wingdings"/>
                <a:ea typeface="Wingdings"/>
                <a:cs typeface="Wingdings"/>
                <a:sym typeface="Wingdings"/>
              </a:rPr>
              <a:t> </a:t>
            </a:r>
            <a:r>
              <a:rPr lang="fr-FR" dirty="0" err="1" smtClean="0">
                <a:ea typeface="Wingdings"/>
                <a:cs typeface="Wingdings"/>
                <a:sym typeface="Wingdings"/>
              </a:rPr>
              <a:t>AgCl</a:t>
            </a:r>
            <a:r>
              <a:rPr lang="fr-FR" baseline="-25000" dirty="0" smtClean="0">
                <a:ea typeface="Wingdings"/>
                <a:cs typeface="Wingdings"/>
                <a:sym typeface="Wingdings"/>
              </a:rPr>
              <a:t>(s)</a:t>
            </a:r>
          </a:p>
          <a:p>
            <a:endParaRPr lang="fr-FR" baseline="-25000" dirty="0">
              <a:ea typeface="Wingdings"/>
              <a:cs typeface="Wingdings"/>
              <a:sym typeface="Wingdings"/>
            </a:endParaRPr>
          </a:p>
          <a:p>
            <a:pPr algn="ctr"/>
            <a:r>
              <a:rPr lang="fr-FR" b="1" u="sng" dirty="0" smtClean="0">
                <a:ea typeface="Wingdings"/>
                <a:cs typeface="Wingdings"/>
                <a:sym typeface="Wingdings"/>
              </a:rPr>
              <a:t>Relation à l’équivalence :</a:t>
            </a:r>
            <a:r>
              <a:rPr lang="fr-FR" b="1" dirty="0" smtClean="0">
                <a:ea typeface="Wingdings"/>
                <a:cs typeface="Wingdings"/>
                <a:sym typeface="Wingdings"/>
              </a:rPr>
              <a:t> </a:t>
            </a:r>
          </a:p>
          <a:p>
            <a:pPr algn="ctr"/>
            <a:endParaRPr lang="fr-FR" dirty="0">
              <a:ea typeface="Wingdings"/>
              <a:cs typeface="Wingdings"/>
              <a:sym typeface="Wingdings"/>
            </a:endParaRPr>
          </a:p>
          <a:p>
            <a:pPr algn="ctr"/>
            <a:r>
              <a:rPr lang="fr-FR" dirty="0" smtClean="0">
                <a:ea typeface="Wingdings"/>
                <a:cs typeface="Wingdings"/>
                <a:sym typeface="Wingdings"/>
              </a:rPr>
              <a:t>n(Ag</a:t>
            </a:r>
            <a:r>
              <a:rPr lang="fr-FR" baseline="30000" dirty="0" smtClean="0">
                <a:ea typeface="Wingdings"/>
                <a:cs typeface="Wingdings"/>
                <a:sym typeface="Wingdings"/>
              </a:rPr>
              <a:t>+</a:t>
            </a:r>
            <a:r>
              <a:rPr lang="fr-FR" dirty="0" smtClean="0">
                <a:ea typeface="Wingdings"/>
                <a:cs typeface="Wingdings"/>
                <a:sym typeface="Wingdings"/>
              </a:rPr>
              <a:t>)=n(Cl</a:t>
            </a:r>
            <a:r>
              <a:rPr lang="fr-FR" baseline="30000" dirty="0" smtClean="0">
                <a:ea typeface="Wingdings"/>
                <a:cs typeface="Wingdings"/>
                <a:sym typeface="Wingdings"/>
              </a:rPr>
              <a:t>-</a:t>
            </a:r>
            <a:r>
              <a:rPr lang="fr-FR" dirty="0" smtClean="0">
                <a:ea typeface="Wingdings"/>
                <a:cs typeface="Wingdings"/>
                <a:sym typeface="Wingdings"/>
              </a:rPr>
              <a:t>)</a:t>
            </a:r>
          </a:p>
          <a:p>
            <a:pPr algn="ctr"/>
            <a:r>
              <a:rPr lang="fr-FR" dirty="0" smtClean="0">
                <a:ea typeface="Wingdings"/>
                <a:cs typeface="Wingdings"/>
                <a:sym typeface="Wingdings"/>
              </a:rPr>
              <a:t>C</a:t>
            </a:r>
            <a:r>
              <a:rPr lang="fr-FR" baseline="-25000" dirty="0" smtClean="0">
                <a:ea typeface="Wingdings"/>
                <a:cs typeface="Wingdings"/>
                <a:sym typeface="Wingdings"/>
              </a:rPr>
              <a:t>0</a:t>
            </a:r>
            <a:r>
              <a:rPr lang="fr-FR" dirty="0" smtClean="0">
                <a:ea typeface="Wingdings"/>
                <a:cs typeface="Wingdings"/>
                <a:sym typeface="Wingdings"/>
              </a:rPr>
              <a:t>.V</a:t>
            </a:r>
            <a:r>
              <a:rPr lang="fr-FR" baseline="-25000" dirty="0" smtClean="0">
                <a:ea typeface="Wingdings"/>
                <a:cs typeface="Wingdings"/>
                <a:sym typeface="Wingdings"/>
              </a:rPr>
              <a:t>éq</a:t>
            </a:r>
            <a:r>
              <a:rPr lang="fr-FR" dirty="0" smtClean="0">
                <a:ea typeface="Wingdings"/>
                <a:cs typeface="Wingdings"/>
                <a:sym typeface="Wingdings"/>
              </a:rPr>
              <a:t>=C.V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1438633" y="2828744"/>
            <a:ext cx="34289" cy="80395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cxnSp>
        <p:nvCxnSpPr>
          <p:cNvPr id="11" name="Connecteur droit 10"/>
          <p:cNvCxnSpPr/>
          <p:nvPr/>
        </p:nvCxnSpPr>
        <p:spPr>
          <a:xfrm flipV="1">
            <a:off x="793729" y="2957773"/>
            <a:ext cx="662049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en arc 12"/>
          <p:cNvCxnSpPr>
            <a:stCxn id="3" idx="0"/>
          </p:cNvCxnSpPr>
          <p:nvPr/>
        </p:nvCxnSpPr>
        <p:spPr>
          <a:xfrm rot="16200000" flipH="1" flipV="1">
            <a:off x="494554" y="2790584"/>
            <a:ext cx="923064" cy="999384"/>
          </a:xfrm>
          <a:prstGeom prst="curvedConnector4">
            <a:avLst>
              <a:gd name="adj1" fmla="val -18580"/>
              <a:gd name="adj2" fmla="val 50858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ZoneTexte 13"/>
          <p:cNvSpPr txBox="1"/>
          <p:nvPr/>
        </p:nvSpPr>
        <p:spPr>
          <a:xfrm>
            <a:off x="0" y="3771658"/>
            <a:ext cx="830997" cy="20781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fr-FR" sz="900" dirty="0"/>
              <a:t>conductimètre</a:t>
            </a:r>
            <a:endParaRPr lang="fr-FR" sz="900" dirty="0"/>
          </a:p>
        </p:txBody>
      </p:sp>
      <p:cxnSp>
        <p:nvCxnSpPr>
          <p:cNvPr id="16" name="Connecteur droit avec flèche 15"/>
          <p:cNvCxnSpPr/>
          <p:nvPr/>
        </p:nvCxnSpPr>
        <p:spPr>
          <a:xfrm flipH="1">
            <a:off x="1466387" y="3205910"/>
            <a:ext cx="88705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ZoneTexte 16"/>
          <p:cNvSpPr txBox="1"/>
          <p:nvPr/>
        </p:nvSpPr>
        <p:spPr>
          <a:xfrm>
            <a:off x="2401030" y="3027253"/>
            <a:ext cx="1713149" cy="253994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fr-FR" sz="1200" dirty="0"/>
              <a:t>Cellule </a:t>
            </a:r>
            <a:r>
              <a:rPr lang="fr-FR" sz="1200" dirty="0" err="1"/>
              <a:t>conductimétrique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27604223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8CEEBE5E-C1E8-4BAB-80AE-1A4B91AE5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0380"/>
            <a:ext cx="7543800" cy="624995"/>
          </a:xfrm>
        </p:spPr>
        <p:txBody>
          <a:bodyPr/>
          <a:lstStyle/>
          <a:p>
            <a:r>
              <a:rPr lang="fr-FR" dirty="0"/>
              <a:t>Évolution de la </a:t>
            </a:r>
            <a:r>
              <a:rPr lang="fr-FR" dirty="0" smtClean="0"/>
              <a:t>conductivité  </a:t>
            </a:r>
            <a:endParaRPr lang="fr-FR" dirty="0"/>
          </a:p>
        </p:txBody>
      </p:sp>
      <p:graphicFrame>
        <p:nvGraphicFramePr>
          <p:cNvPr id="5" name="Tableau 5">
            <a:extLst>
              <a:ext uri="{FF2B5EF4-FFF2-40B4-BE49-F238E27FC236}">
                <a16:creationId xmlns:mc="http://schemas.openxmlformats.org/markup-compatibility/2006" xmlns:a14="http://schemas.microsoft.com/office/drawing/2010/main" xmlns:a16="http://schemas.microsoft.com/office/drawing/2014/main" xmlns="" id="{422A0D2C-27F2-4B21-A8BB-C36C6303D7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1913"/>
              </p:ext>
            </p:extLst>
          </p:nvPr>
        </p:nvGraphicFramePr>
        <p:xfrm>
          <a:off x="149087" y="1263460"/>
          <a:ext cx="8875639" cy="25898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2574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152995930"/>
                    </a:ext>
                  </a:extLst>
                </a:gridCol>
                <a:gridCol w="1272209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1490497947"/>
                    </a:ext>
                  </a:extLst>
                </a:gridCol>
                <a:gridCol w="1063487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3415937721"/>
                    </a:ext>
                  </a:extLst>
                </a:gridCol>
                <a:gridCol w="1311965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444829793"/>
                    </a:ext>
                  </a:extLst>
                </a:gridCol>
                <a:gridCol w="1351721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3933813553"/>
                    </a:ext>
                  </a:extLst>
                </a:gridCol>
                <a:gridCol w="1292087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4226499412"/>
                    </a:ext>
                  </a:extLst>
                </a:gridCol>
                <a:gridCol w="1371596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3873208135"/>
                    </a:ext>
                  </a:extLst>
                </a:gridCol>
              </a:tblGrid>
              <a:tr h="632892">
                <a:tc gridSpan="2">
                  <a:txBody>
                    <a:bodyPr/>
                    <a:lstStyle/>
                    <a:p>
                      <a:pPr algn="ctr"/>
                      <a:r>
                        <a:rPr lang="fr-FR" sz="1000" dirty="0"/>
                        <a:t>Espèces en jeu dans le dosage</a:t>
                      </a:r>
                    </a:p>
                  </a:txBody>
                  <a:tcPr marL="68580" marR="68580" marT="34301" marB="34301" anchor="ctr"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/>
                        <a:t>Na</a:t>
                      </a:r>
                      <a:r>
                        <a:rPr lang="fr-FR" sz="1000" baseline="30000" dirty="0" smtClean="0"/>
                        <a:t>+</a:t>
                      </a:r>
                      <a:r>
                        <a:rPr lang="fr-FR" sz="1000" baseline="-25000" dirty="0" smtClean="0"/>
                        <a:t>(</a:t>
                      </a:r>
                      <a:r>
                        <a:rPr lang="fr-FR" sz="1000" baseline="-25000" dirty="0" err="1" smtClean="0"/>
                        <a:t>aq</a:t>
                      </a:r>
                      <a:r>
                        <a:rPr lang="fr-FR" sz="1000" baseline="-25000" dirty="0" smtClean="0"/>
                        <a:t>)</a:t>
                      </a:r>
                      <a:endParaRPr lang="fr-FR" sz="1000" dirty="0"/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000" dirty="0" smtClean="0"/>
                        <a:t>Cl</a:t>
                      </a:r>
                      <a:r>
                        <a:rPr lang="fr-FR" sz="1000" baseline="30000" dirty="0" smtClean="0"/>
                        <a:t>-</a:t>
                      </a:r>
                      <a:r>
                        <a:rPr lang="fr-FR" sz="1000" baseline="-25000" dirty="0" smtClean="0"/>
                        <a:t>(</a:t>
                      </a:r>
                      <a:r>
                        <a:rPr lang="fr-FR" sz="1000" baseline="-25000" dirty="0" err="1" smtClean="0"/>
                        <a:t>aq</a:t>
                      </a:r>
                      <a:r>
                        <a:rPr lang="fr-FR" sz="1000" baseline="-25000" dirty="0" smtClean="0"/>
                        <a:t>)</a:t>
                      </a:r>
                      <a:endParaRPr lang="fr-FR" sz="1000" dirty="0"/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/>
                        <a:t>Ag</a:t>
                      </a:r>
                      <a:r>
                        <a:rPr lang="fr-FR" sz="1000" baseline="30000" dirty="0" smtClean="0"/>
                        <a:t>+</a:t>
                      </a:r>
                      <a:r>
                        <a:rPr lang="fr-FR" sz="1000" baseline="-25000" dirty="0" smtClean="0"/>
                        <a:t>(</a:t>
                      </a:r>
                      <a:r>
                        <a:rPr lang="fr-FR" sz="1000" baseline="-25000" dirty="0" err="1" smtClean="0"/>
                        <a:t>aq</a:t>
                      </a:r>
                      <a:r>
                        <a:rPr lang="fr-FR" sz="1000" baseline="-25000" dirty="0" smtClean="0"/>
                        <a:t>)</a:t>
                      </a:r>
                      <a:endParaRPr lang="fr-FR" sz="1000" dirty="0"/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000" dirty="0" smtClean="0"/>
                        <a:t>NO</a:t>
                      </a:r>
                      <a:r>
                        <a:rPr lang="fr-FR" sz="1000" baseline="-25000" dirty="0" smtClean="0"/>
                        <a:t>3</a:t>
                      </a:r>
                      <a:r>
                        <a:rPr lang="fr-FR" sz="1000" baseline="0" dirty="0" smtClean="0"/>
                        <a:t>-</a:t>
                      </a:r>
                      <a:r>
                        <a:rPr lang="fr-FR" sz="1000" baseline="-25000" dirty="0" smtClean="0"/>
                        <a:t>(</a:t>
                      </a:r>
                      <a:r>
                        <a:rPr lang="fr-FR" sz="1000" baseline="-25000" dirty="0" err="1" smtClean="0"/>
                        <a:t>aq</a:t>
                      </a:r>
                      <a:r>
                        <a:rPr lang="fr-FR" sz="1000" baseline="-25000" dirty="0" smtClean="0"/>
                        <a:t>)</a:t>
                      </a:r>
                      <a:endParaRPr lang="fr-FR" sz="1000" dirty="0" smtClean="0"/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/>
                        <a:t>Conductivité totale</a:t>
                      </a:r>
                    </a:p>
                  </a:txBody>
                  <a:tcPr marL="68580" marR="68580" marT="34301" marB="34301"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2421764218"/>
                  </a:ext>
                </a:extLst>
              </a:tr>
              <a:tr h="1002724">
                <a:tc rowSpan="2">
                  <a:txBody>
                    <a:bodyPr/>
                    <a:lstStyle/>
                    <a:p>
                      <a:pPr algn="ctr"/>
                      <a:r>
                        <a:rPr lang="fr-FR" sz="1000" dirty="0"/>
                        <a:t>Variation des </a:t>
                      </a:r>
                      <a:r>
                        <a:rPr lang="fr-FR" sz="1000" b="1" dirty="0"/>
                        <a:t>concentrations</a:t>
                      </a:r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/>
                        <a:t>Avant l’équivalence</a:t>
                      </a:r>
                    </a:p>
                    <a:p>
                      <a:pPr algn="ctr"/>
                      <a:r>
                        <a:rPr lang="fr-FR" sz="1000" dirty="0" err="1" smtClean="0"/>
                        <a:t>V</a:t>
                      </a:r>
                      <a:r>
                        <a:rPr lang="fr-FR" sz="1000" baseline="-25000" dirty="0" err="1" smtClean="0"/>
                        <a:t>versé</a:t>
                      </a:r>
                      <a:r>
                        <a:rPr lang="fr-FR" sz="1000" baseline="0" dirty="0" smtClean="0"/>
                        <a:t>&lt;</a:t>
                      </a:r>
                      <a:r>
                        <a:rPr lang="fr-FR" sz="1000" baseline="0" dirty="0" err="1" smtClean="0"/>
                        <a:t>V</a:t>
                      </a:r>
                      <a:r>
                        <a:rPr lang="fr-FR" sz="1000" baseline="-25000" dirty="0" err="1" smtClean="0"/>
                        <a:t>éq</a:t>
                      </a:r>
                      <a:endParaRPr lang="fr-FR" sz="1000" dirty="0" smtClean="0"/>
                    </a:p>
                  </a:txBody>
                  <a:tcPr marL="68580" marR="68580" marT="34301" marB="34301"/>
                </a:tc>
                <a:tc>
                  <a:txBody>
                    <a:bodyPr/>
                    <a:lstStyle/>
                    <a:p>
                      <a:pPr algn="ctr"/>
                      <a:endParaRPr lang="fr-FR" sz="1000" dirty="0" smtClean="0"/>
                    </a:p>
                    <a:p>
                      <a:pPr algn="ctr"/>
                      <a:endParaRPr lang="fr-FR" sz="1000" dirty="0" smtClean="0"/>
                    </a:p>
                    <a:p>
                      <a:pPr algn="ctr"/>
                      <a:r>
                        <a:rPr lang="fr-FR" sz="1000" dirty="0" smtClean="0"/>
                        <a:t>Spectateurs</a:t>
                      </a:r>
                      <a:endParaRPr lang="fr-FR" sz="1000" dirty="0"/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/>
                        <a:t>(réagissent </a:t>
                      </a:r>
                      <a:r>
                        <a:rPr lang="fr-FR" sz="1000" dirty="0" smtClean="0"/>
                        <a:t>avec</a:t>
                      </a:r>
                      <a:r>
                        <a:rPr lang="fr-FR" sz="1000" baseline="0" dirty="0" smtClean="0"/>
                        <a:t> Ag</a:t>
                      </a:r>
                      <a:r>
                        <a:rPr lang="fr-FR" sz="1000" baseline="30000" dirty="0" smtClean="0"/>
                        <a:t>+</a:t>
                      </a:r>
                      <a:r>
                        <a:rPr lang="fr-FR" sz="1000" dirty="0" smtClean="0"/>
                        <a:t>)</a:t>
                      </a:r>
                      <a:endParaRPr lang="fr-FR" sz="1000" dirty="0"/>
                    </a:p>
                  </a:txBody>
                  <a:tcPr marL="68580" marR="68580" marT="34301" marB="34301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/>
                        <a:t>Pas de variations car réagissent avec les ions chlorure</a:t>
                      </a:r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pPr algn="ctr"/>
                      <a:endParaRPr lang="fr-FR" sz="1000" dirty="0"/>
                    </a:p>
                    <a:p>
                      <a:pPr algn="ctr"/>
                      <a:endParaRPr lang="fr-FR" sz="1000" dirty="0" smtClean="0"/>
                    </a:p>
                    <a:p>
                      <a:pPr algn="ctr"/>
                      <a:r>
                        <a:rPr lang="fr-FR" sz="1000" dirty="0" smtClean="0"/>
                        <a:t>Spectateurs</a:t>
                      </a:r>
                      <a:endParaRPr lang="fr-FR" sz="1000" dirty="0"/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r>
                        <a:rPr lang="fr-FR" sz="1000" dirty="0" err="1" smtClean="0"/>
                        <a:t>σ</a:t>
                      </a:r>
                      <a:r>
                        <a:rPr lang="fr-FR" sz="1000" dirty="0" smtClean="0"/>
                        <a:t>=</a:t>
                      </a:r>
                      <a:r>
                        <a:rPr lang="fr-FR" sz="1000" dirty="0" err="1" smtClean="0"/>
                        <a:t>λ</a:t>
                      </a:r>
                      <a:r>
                        <a:rPr lang="fr-FR" sz="1000" baseline="-25000" dirty="0" err="1" smtClean="0"/>
                        <a:t>Na</a:t>
                      </a:r>
                      <a:r>
                        <a:rPr lang="fr-FR" sz="1000" baseline="-25000" dirty="0" smtClean="0"/>
                        <a:t>+</a:t>
                      </a:r>
                      <a:r>
                        <a:rPr lang="fr-FR" sz="1000" dirty="0" smtClean="0"/>
                        <a:t> .[Na</a:t>
                      </a:r>
                      <a:r>
                        <a:rPr lang="fr-FR" sz="1000" baseline="30000" dirty="0" smtClean="0"/>
                        <a:t>+</a:t>
                      </a:r>
                      <a:r>
                        <a:rPr lang="fr-FR" sz="1000" dirty="0" smtClean="0"/>
                        <a:t>]</a:t>
                      </a:r>
                    </a:p>
                    <a:p>
                      <a:r>
                        <a:rPr lang="fr-FR" sz="1000" dirty="0" smtClean="0"/>
                        <a:t> + </a:t>
                      </a:r>
                      <a:r>
                        <a:rPr lang="fr-FR" sz="1000" dirty="0" err="1" smtClean="0"/>
                        <a:t>λ</a:t>
                      </a:r>
                      <a:r>
                        <a:rPr lang="fr-FR" sz="1000" baseline="-25000" dirty="0" err="1" smtClean="0"/>
                        <a:t>Cl</a:t>
                      </a:r>
                      <a:r>
                        <a:rPr lang="fr-FR" sz="1000" baseline="-25000" dirty="0" smtClean="0"/>
                        <a:t>-</a:t>
                      </a:r>
                      <a:r>
                        <a:rPr lang="fr-FR" sz="1000" dirty="0" smtClean="0"/>
                        <a:t> .[Cl</a:t>
                      </a:r>
                      <a:r>
                        <a:rPr lang="fr-FR" sz="1000" baseline="30000" dirty="0" smtClean="0"/>
                        <a:t>-</a:t>
                      </a:r>
                      <a:r>
                        <a:rPr lang="fr-FR" sz="1000" dirty="0" smtClean="0"/>
                        <a:t>]</a:t>
                      </a:r>
                    </a:p>
                    <a:p>
                      <a:r>
                        <a:rPr lang="fr-FR" sz="1000" dirty="0" smtClean="0"/>
                        <a:t>+ λ</a:t>
                      </a:r>
                      <a:r>
                        <a:rPr lang="fr-FR" sz="1000" baseline="-25000" dirty="0" smtClean="0"/>
                        <a:t>NO3-</a:t>
                      </a:r>
                      <a:r>
                        <a:rPr lang="fr-FR" sz="1000" dirty="0" smtClean="0"/>
                        <a:t> .[NO</a:t>
                      </a:r>
                      <a:r>
                        <a:rPr lang="fr-FR" sz="1000" baseline="-25000" dirty="0" smtClean="0"/>
                        <a:t>3</a:t>
                      </a:r>
                      <a:r>
                        <a:rPr lang="fr-FR" sz="1000" baseline="30000" dirty="0" smtClean="0"/>
                        <a:t>-</a:t>
                      </a:r>
                      <a:r>
                        <a:rPr lang="fr-FR" sz="1000" dirty="0" smtClean="0"/>
                        <a:t>]</a:t>
                      </a:r>
                    </a:p>
                    <a:p>
                      <a:pPr algn="ctr"/>
                      <a:endParaRPr lang="fr-FR" sz="1000" dirty="0"/>
                    </a:p>
                  </a:txBody>
                  <a:tcPr marL="68580" marR="68580" marT="34301" marB="34301"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3007047113"/>
                  </a:ext>
                </a:extLst>
              </a:tr>
              <a:tr h="954201">
                <a:tc v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/>
                        <a:t>Après l’équivalence</a:t>
                      </a:r>
                    </a:p>
                    <a:p>
                      <a:pPr algn="ctr"/>
                      <a:r>
                        <a:rPr lang="fr-FR" sz="1000" dirty="0" err="1" smtClean="0"/>
                        <a:t>V</a:t>
                      </a:r>
                      <a:r>
                        <a:rPr lang="fr-FR" sz="1000" baseline="-25000" dirty="0" err="1" smtClean="0"/>
                        <a:t>versé</a:t>
                      </a:r>
                      <a:r>
                        <a:rPr lang="fr-FR" sz="1000" baseline="0" dirty="0" smtClean="0"/>
                        <a:t>&gt;</a:t>
                      </a:r>
                      <a:r>
                        <a:rPr lang="fr-FR" sz="1000" baseline="0" dirty="0" err="1" smtClean="0"/>
                        <a:t>V</a:t>
                      </a:r>
                      <a:r>
                        <a:rPr lang="fr-FR" sz="1000" baseline="-25000" dirty="0" err="1" smtClean="0"/>
                        <a:t>éq</a:t>
                      </a:r>
                      <a:endParaRPr lang="fr-FR" sz="1000" dirty="0" smtClean="0"/>
                    </a:p>
                    <a:p>
                      <a:pPr algn="ctr"/>
                      <a:r>
                        <a:rPr lang="fr-FR" sz="1000" dirty="0" smtClean="0"/>
                        <a:t>  </a:t>
                      </a:r>
                    </a:p>
                    <a:p>
                      <a:pPr algn="ctr"/>
                      <a:endParaRPr lang="fr-FR" sz="1000" dirty="0" smtClean="0"/>
                    </a:p>
                  </a:txBody>
                  <a:tcPr marL="68580" marR="68580" marT="34301" marB="34301"/>
                </a:tc>
                <a:tc>
                  <a:txBody>
                    <a:bodyPr/>
                    <a:lstStyle/>
                    <a:p>
                      <a:pPr algn="ctr"/>
                      <a:endParaRPr lang="fr-FR" sz="1000" dirty="0" smtClean="0"/>
                    </a:p>
                    <a:p>
                      <a:pPr algn="ctr"/>
                      <a:r>
                        <a:rPr lang="fr-FR" sz="1000" dirty="0" smtClean="0"/>
                        <a:t>Spectateurs</a:t>
                      </a:r>
                      <a:endParaRPr lang="fr-FR" sz="1000" dirty="0"/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/>
                        <a:t>Pas de variations car totalement consommés</a:t>
                      </a:r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pPr algn="ctr"/>
                      <a:endParaRPr lang="fr-FR" sz="1000" dirty="0"/>
                    </a:p>
                    <a:p>
                      <a:pPr algn="ctr"/>
                      <a:endParaRPr lang="fr-FR" sz="1000" dirty="0"/>
                    </a:p>
                    <a:p>
                      <a:pPr algn="ctr"/>
                      <a:r>
                        <a:rPr lang="fr-FR" sz="1000" dirty="0"/>
                        <a:t>Spectateurs</a:t>
                      </a:r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pPr algn="ctr"/>
                      <a:endParaRPr lang="fr-FR" sz="1000" dirty="0"/>
                    </a:p>
                    <a:p>
                      <a:pPr algn="ctr"/>
                      <a:endParaRPr lang="fr-FR" sz="1000" dirty="0"/>
                    </a:p>
                    <a:p>
                      <a:pPr algn="ctr"/>
                      <a:r>
                        <a:rPr lang="fr-FR" sz="1000" dirty="0"/>
                        <a:t>Spectateurs</a:t>
                      </a:r>
                    </a:p>
                  </a:txBody>
                  <a:tcPr marL="68580" marR="68580" marT="34301" marB="34301" anchor="ctr"/>
                </a:tc>
                <a:tc>
                  <a:txBody>
                    <a:bodyPr/>
                    <a:lstStyle/>
                    <a:p>
                      <a:endParaRPr lang="fr-FR" sz="1000" dirty="0" smtClean="0"/>
                    </a:p>
                    <a:p>
                      <a:endParaRPr lang="fr-FR" sz="1000" dirty="0" smtClean="0"/>
                    </a:p>
                    <a:p>
                      <a:endParaRPr lang="fr-FR" sz="1000" dirty="0" smtClean="0"/>
                    </a:p>
                    <a:p>
                      <a:pPr algn="ctr"/>
                      <a:endParaRPr lang="fr-FR" sz="1000" dirty="0"/>
                    </a:p>
                  </a:txBody>
                  <a:tcPr marL="68580" marR="68580" marT="34301" marB="34301"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2853876827"/>
                  </a:ext>
                </a:extLst>
              </a:tr>
            </a:tbl>
          </a:graphicData>
        </a:graphic>
      </p:graphicFrame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xmlns="" id="{ED563CD0-0403-43D3-A5FA-FEDA805E240C}"/>
              </a:ext>
            </a:extLst>
          </p:cNvPr>
          <p:cNvCxnSpPr/>
          <p:nvPr/>
        </p:nvCxnSpPr>
        <p:spPr>
          <a:xfrm>
            <a:off x="2704023" y="2192233"/>
            <a:ext cx="874672" cy="503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xmlns="" id="{9750B0A2-5047-4EBC-82A7-3577B1CA9F9A}"/>
              </a:ext>
            </a:extLst>
          </p:cNvPr>
          <p:cNvCxnSpPr/>
          <p:nvPr/>
        </p:nvCxnSpPr>
        <p:spPr>
          <a:xfrm>
            <a:off x="2714264" y="3308836"/>
            <a:ext cx="823460" cy="505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xmlns="" id="{9C274A23-C45A-46FD-A246-70F9373AE0F1}"/>
              </a:ext>
            </a:extLst>
          </p:cNvPr>
          <p:cNvCxnSpPr>
            <a:cxnSpLocks/>
          </p:cNvCxnSpPr>
          <p:nvPr/>
        </p:nvCxnSpPr>
        <p:spPr>
          <a:xfrm>
            <a:off x="3805473" y="2015460"/>
            <a:ext cx="934279" cy="4175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xmlns="" id="{AAED82C3-25AB-44BB-811D-F809E89D7A38}"/>
              </a:ext>
            </a:extLst>
          </p:cNvPr>
          <p:cNvCxnSpPr>
            <a:cxnSpLocks/>
          </p:cNvCxnSpPr>
          <p:nvPr/>
        </p:nvCxnSpPr>
        <p:spPr>
          <a:xfrm flipV="1">
            <a:off x="5262466" y="3194888"/>
            <a:ext cx="944216" cy="3032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xmlns="" id="{BFDF82C2-B1AD-4836-87B4-1AE53BD14D37}"/>
              </a:ext>
            </a:extLst>
          </p:cNvPr>
          <p:cNvCxnSpPr>
            <a:cxnSpLocks/>
          </p:cNvCxnSpPr>
          <p:nvPr/>
        </p:nvCxnSpPr>
        <p:spPr>
          <a:xfrm flipV="1">
            <a:off x="6559524" y="2148029"/>
            <a:ext cx="944216" cy="3032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xmlns="" id="{7FF7C1DB-367D-4420-AC0F-6F5E4C76207A}"/>
              </a:ext>
            </a:extLst>
          </p:cNvPr>
          <p:cNvCxnSpPr>
            <a:cxnSpLocks/>
          </p:cNvCxnSpPr>
          <p:nvPr/>
        </p:nvCxnSpPr>
        <p:spPr>
          <a:xfrm flipV="1">
            <a:off x="6646793" y="3164156"/>
            <a:ext cx="944216" cy="3032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Accolade ouvrante 6"/>
          <p:cNvSpPr/>
          <p:nvPr/>
        </p:nvSpPr>
        <p:spPr>
          <a:xfrm rot="5400000">
            <a:off x="3756403" y="12996"/>
            <a:ext cx="189561" cy="2150927"/>
          </a:xfrm>
          <a:prstGeom prst="leftBrace">
            <a:avLst>
              <a:gd name="adj1" fmla="val 36666"/>
              <a:gd name="adj2" fmla="val 50000"/>
            </a:avLst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15" name="Accolade ouvrante 14"/>
          <p:cNvSpPr/>
          <p:nvPr/>
        </p:nvSpPr>
        <p:spPr>
          <a:xfrm rot="5400000">
            <a:off x="6218828" y="-141585"/>
            <a:ext cx="213475" cy="2446326"/>
          </a:xfrm>
          <a:prstGeom prst="leftBrace">
            <a:avLst>
              <a:gd name="adj1" fmla="val 36666"/>
              <a:gd name="adj2" fmla="val 50000"/>
            </a:avLst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5121256" y="665865"/>
            <a:ext cx="3730040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fr-FR" dirty="0" smtClean="0"/>
              <a:t>Introduits au fur et à mesure (Burette)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2755235" y="665866"/>
            <a:ext cx="2978144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fr-FR" dirty="0" smtClean="0"/>
              <a:t>Présents initialement (Bécher)</a:t>
            </a:r>
            <a:endParaRPr lang="fr-FR" dirty="0"/>
          </a:p>
        </p:txBody>
      </p:sp>
      <p:graphicFrame>
        <p:nvGraphicFramePr>
          <p:cNvPr id="19" name="Tableau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5224071"/>
              </p:ext>
            </p:extLst>
          </p:nvPr>
        </p:nvGraphicFramePr>
        <p:xfrm>
          <a:off x="305141" y="4432665"/>
          <a:ext cx="6096000" cy="556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278216"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solidFill>
                            <a:schemeClr val="tx1"/>
                          </a:solidFill>
                        </a:rPr>
                        <a:t>Ions</a:t>
                      </a:r>
                      <a:endParaRPr lang="fr-FR" sz="10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301" marB="343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solidFill>
                            <a:schemeClr val="tx1"/>
                          </a:solidFill>
                        </a:rPr>
                        <a:t>Na</a:t>
                      </a:r>
                      <a:r>
                        <a:rPr lang="fr-FR" sz="1000" baseline="30000" dirty="0" smtClean="0">
                          <a:solidFill>
                            <a:schemeClr val="tx1"/>
                          </a:solidFill>
                        </a:rPr>
                        <a:t>+</a:t>
                      </a:r>
                      <a:endParaRPr lang="fr-FR" sz="10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301" marB="343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solidFill>
                            <a:schemeClr val="tx1"/>
                          </a:solidFill>
                        </a:rPr>
                        <a:t>Cl</a:t>
                      </a:r>
                      <a:r>
                        <a:rPr lang="fr-FR" sz="1000" baseline="300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fr-FR" sz="10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301" marB="343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solidFill>
                            <a:schemeClr val="tx1"/>
                          </a:solidFill>
                        </a:rPr>
                        <a:t>Ag</a:t>
                      </a:r>
                      <a:r>
                        <a:rPr lang="fr-FR" sz="1000" baseline="30000" dirty="0" smtClean="0">
                          <a:solidFill>
                            <a:schemeClr val="tx1"/>
                          </a:solidFill>
                        </a:rPr>
                        <a:t>+</a:t>
                      </a:r>
                      <a:endParaRPr lang="fr-FR" sz="10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301" marB="343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r>
                        <a:rPr lang="fr-FR" sz="10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fr-FR" sz="1000" baseline="300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fr-FR" sz="10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301" marB="34301"/>
                </a:tc>
              </a:tr>
              <a:tr h="278216"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err="1" smtClean="0"/>
                        <a:t>λ</a:t>
                      </a:r>
                      <a:r>
                        <a:rPr lang="fr-FR" sz="1000" dirty="0" smtClean="0"/>
                        <a:t> (mS.m</a:t>
                      </a:r>
                      <a:r>
                        <a:rPr lang="fr-FR" sz="1000" baseline="30000" dirty="0" smtClean="0"/>
                        <a:t>2</a:t>
                      </a:r>
                      <a:r>
                        <a:rPr lang="fr-FR" sz="1000" baseline="0" dirty="0" smtClean="0"/>
                        <a:t>.mol</a:t>
                      </a:r>
                      <a:r>
                        <a:rPr lang="fr-FR" sz="1000" baseline="30000" dirty="0" smtClean="0"/>
                        <a:t>-1</a:t>
                      </a:r>
                      <a:r>
                        <a:rPr lang="fr-FR" sz="1000" baseline="0" dirty="0" smtClean="0"/>
                        <a:t>)</a:t>
                      </a:r>
                      <a:endParaRPr lang="fr-FR" sz="10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301" marB="343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solidFill>
                            <a:schemeClr val="tx1"/>
                          </a:solidFill>
                        </a:rPr>
                        <a:t>5,01</a:t>
                      </a:r>
                      <a:endParaRPr lang="fr-FR" sz="10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301" marB="343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solidFill>
                            <a:schemeClr val="tx1"/>
                          </a:solidFill>
                        </a:rPr>
                        <a:t>7,63</a:t>
                      </a:r>
                      <a:endParaRPr lang="fr-FR" sz="10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301" marB="343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solidFill>
                            <a:schemeClr val="tx1"/>
                          </a:solidFill>
                        </a:rPr>
                        <a:t>6,19</a:t>
                      </a:r>
                      <a:endParaRPr lang="fr-FR" sz="10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301" marB="343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solidFill>
                            <a:schemeClr val="tx1"/>
                          </a:solidFill>
                        </a:rPr>
                        <a:t>7,14</a:t>
                      </a:r>
                      <a:endParaRPr lang="fr-FR" sz="10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301" marB="34301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3330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032F299C-45A2-42CC-8ADB-1AC281A3E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1F701-4968-46AE-B777-6FB50F0714C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xmlns="" id="{E0727A64-ABE8-4925-B0CA-265708F79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227" y="0"/>
            <a:ext cx="7543800" cy="694497"/>
          </a:xfrm>
        </p:spPr>
        <p:txBody>
          <a:bodyPr/>
          <a:lstStyle/>
          <a:p>
            <a:r>
              <a:rPr lang="fr-FR" dirty="0"/>
              <a:t>Le paracétamol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xmlns="" id="{CEECAA52-0886-4631-B1FD-AE31C92ABC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5" t="30759" r="43490" b="48911"/>
          <a:stretch/>
        </p:blipFill>
        <p:spPr>
          <a:xfrm>
            <a:off x="117990" y="2844871"/>
            <a:ext cx="8908019" cy="1851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Ellipse 10">
            <a:extLst>
              <a:ext uri="{FF2B5EF4-FFF2-40B4-BE49-F238E27FC236}">
                <a16:creationId xmlns:a16="http://schemas.microsoft.com/office/drawing/2014/main" xmlns="" id="{6C3FBB9E-78A4-48FC-85B3-8953569B9E83}"/>
              </a:ext>
            </a:extLst>
          </p:cNvPr>
          <p:cNvSpPr/>
          <p:nvPr/>
        </p:nvSpPr>
        <p:spPr>
          <a:xfrm>
            <a:off x="321607" y="3845022"/>
            <a:ext cx="976099" cy="202239"/>
          </a:xfrm>
          <a:prstGeom prst="ellipse">
            <a:avLst/>
          </a:prstGeom>
          <a:noFill/>
          <a:ln w="381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xmlns="" id="{425B50DB-B279-4807-AB88-C73046279761}"/>
              </a:ext>
            </a:extLst>
          </p:cNvPr>
          <p:cNvSpPr/>
          <p:nvPr/>
        </p:nvSpPr>
        <p:spPr>
          <a:xfrm>
            <a:off x="626680" y="3499440"/>
            <a:ext cx="1058062" cy="271098"/>
          </a:xfrm>
          <a:prstGeom prst="ellipse">
            <a:avLst/>
          </a:prstGeom>
          <a:noFill/>
          <a:ln w="381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xmlns="" id="{6222D557-9879-4C58-8ACA-DBF8E1BFAC0F}"/>
              </a:ext>
            </a:extLst>
          </p:cNvPr>
          <p:cNvSpPr/>
          <p:nvPr/>
        </p:nvSpPr>
        <p:spPr>
          <a:xfrm>
            <a:off x="626680" y="4373429"/>
            <a:ext cx="1125920" cy="271097"/>
          </a:xfrm>
          <a:prstGeom prst="ellipse">
            <a:avLst/>
          </a:prstGeom>
          <a:noFill/>
          <a:ln w="3810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xmlns="" id="{C451B246-68BB-45BF-90D9-B4D79F0353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45" b="15789"/>
          <a:stretch/>
        </p:blipFill>
        <p:spPr>
          <a:xfrm>
            <a:off x="321607" y="777891"/>
            <a:ext cx="2609851" cy="179465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57031117-FFB1-485D-959C-1E8B0DE7ACD4}"/>
              </a:ext>
            </a:extLst>
          </p:cNvPr>
          <p:cNvSpPr/>
          <p:nvPr/>
        </p:nvSpPr>
        <p:spPr>
          <a:xfrm>
            <a:off x="4026563" y="915222"/>
            <a:ext cx="44064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Un médicament contient :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au moins une </a:t>
            </a:r>
            <a:r>
              <a:rPr kumimoji="0" lang="fr-FR" sz="2400" b="1" i="0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</a:rPr>
              <a:t>principe actif </a:t>
            </a:r>
            <a:r>
              <a:rPr kumimoji="0" lang="fr-FR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;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des </a:t>
            </a:r>
            <a:r>
              <a:rPr kumimoji="0" lang="fr-FR" sz="2400" b="1" i="0" u="none" strike="noStrike" kern="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</a:rPr>
              <a:t>excipients</a:t>
            </a:r>
            <a:r>
              <a:rPr kumimoji="0" lang="fr-FR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.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xmlns="" id="{80E17275-32B5-4681-8634-BAF8643677C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26" y="2209618"/>
            <a:ext cx="2763557" cy="148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113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A37C77E4-C8C0-46B9-AF74-FE476CDEB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E49463CE-5B56-40A3-9942-11E10F080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8259402" cy="694497"/>
          </a:xfrm>
        </p:spPr>
        <p:txBody>
          <a:bodyPr/>
          <a:lstStyle/>
          <a:p>
            <a:r>
              <a:rPr lang="fr-FR" dirty="0"/>
              <a:t>Développement d’un médicament 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xmlns="" id="{3D7680D0-F223-4C64-A338-B627DF042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766197"/>
            <a:ext cx="8439150" cy="408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315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Différentes formes de l’Aspirine</a:t>
            </a:r>
            <a:endParaRPr lang="fr-FR" dirty="0"/>
          </a:p>
        </p:txBody>
      </p:sp>
      <p:pic>
        <p:nvPicPr>
          <p:cNvPr id="4" name="Image 3" descr="Capture d’écran 2020-05-16 à 22.53.4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30" t="10196" r="2705" b="9809"/>
          <a:stretch/>
        </p:blipFill>
        <p:spPr>
          <a:xfrm>
            <a:off x="3413232" y="1133904"/>
            <a:ext cx="5488384" cy="1349345"/>
          </a:xfrm>
          <a:prstGeom prst="rect">
            <a:avLst/>
          </a:prstGeom>
        </p:spPr>
      </p:pic>
      <p:pic>
        <p:nvPicPr>
          <p:cNvPr id="7" name="Image 6" descr="Capture d’écran 2020-05-16 à 20.41.2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75" y="873105"/>
            <a:ext cx="2797195" cy="2680645"/>
          </a:xfrm>
          <a:prstGeom prst="rect">
            <a:avLst/>
          </a:prstGeom>
        </p:spPr>
      </p:pic>
      <p:sp>
        <p:nvSpPr>
          <p:cNvPr id="8" name="Rectangle à coins arrondis 7"/>
          <p:cNvSpPr/>
          <p:nvPr/>
        </p:nvSpPr>
        <p:spPr>
          <a:xfrm>
            <a:off x="192773" y="873106"/>
            <a:ext cx="2993664" cy="2800742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Capture d’écran 2020-05-16 à 23.28.2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1495" y="2538121"/>
            <a:ext cx="3886200" cy="774700"/>
          </a:xfrm>
          <a:prstGeom prst="rect">
            <a:avLst/>
          </a:prstGeom>
        </p:spPr>
      </p:pic>
      <p:sp>
        <p:nvSpPr>
          <p:cNvPr id="10" name="Rectangle à coins arrondis 9"/>
          <p:cNvSpPr/>
          <p:nvPr/>
        </p:nvSpPr>
        <p:spPr>
          <a:xfrm>
            <a:off x="3418214" y="912114"/>
            <a:ext cx="5585457" cy="2489597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 descr="Capture d’écran 2020-05-16 à 23.30.48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0"/>
          <a:stretch/>
        </p:blipFill>
        <p:spPr>
          <a:xfrm>
            <a:off x="3573409" y="3594474"/>
            <a:ext cx="2980901" cy="1448247"/>
          </a:xfrm>
          <a:prstGeom prst="rect">
            <a:avLst/>
          </a:prstGeom>
        </p:spPr>
      </p:pic>
      <p:pic>
        <p:nvPicPr>
          <p:cNvPr id="13" name="Image 12" descr="Capture d’écran 2020-05-16 à 23.30.54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79" r="2420" b="-2"/>
          <a:stretch/>
        </p:blipFill>
        <p:spPr>
          <a:xfrm>
            <a:off x="153367" y="3707865"/>
            <a:ext cx="3044410" cy="143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224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663708" y="609279"/>
            <a:ext cx="7543800" cy="694497"/>
          </a:xfrm>
        </p:spPr>
        <p:txBody>
          <a:bodyPr/>
          <a:lstStyle/>
          <a:p>
            <a:r>
              <a:rPr lang="fr-FR" dirty="0" smtClean="0"/>
              <a:t>Expérience : </a:t>
            </a:r>
            <a:r>
              <a:rPr lang="fr-FR" dirty="0"/>
              <a:t>dissolution de l’aspirine en fonction du pH : efficacité dans l’estomac ou l’intestin </a:t>
            </a:r>
            <a:r>
              <a:rPr lang="fr-FR" dirty="0" smtClean="0"/>
              <a:t> </a:t>
            </a:r>
            <a:endParaRPr lang="fr-FR" dirty="0"/>
          </a:p>
        </p:txBody>
      </p:sp>
      <p:pic>
        <p:nvPicPr>
          <p:cNvPr id="5" name="Espace réservé du contenu 6">
            <a:extLst>
              <a:ext uri="{FF2B5EF4-FFF2-40B4-BE49-F238E27FC236}">
                <a16:creationId xmlns:a16="http://schemas.microsoft.com/office/drawing/2014/main" xmlns="" id="{FD2E522A-C4D1-4AF7-8587-8D9A95D6F0FB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0" y="1372023"/>
            <a:ext cx="2751036" cy="295271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12335" y="1972992"/>
            <a:ext cx="907171" cy="260798"/>
          </a:xfrm>
          <a:prstGeom prst="rect">
            <a:avLst/>
          </a:prstGeom>
          <a:solidFill>
            <a:schemeClr val="bg1">
              <a:lumMod val="85000"/>
              <a:alpha val="23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921375" y="3281974"/>
            <a:ext cx="907171" cy="260798"/>
          </a:xfrm>
          <a:prstGeom prst="rect">
            <a:avLst/>
          </a:prstGeom>
          <a:solidFill>
            <a:schemeClr val="bg1">
              <a:lumMod val="85000"/>
              <a:alpha val="23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4207010" y="2392535"/>
            <a:ext cx="748416" cy="623647"/>
          </a:xfrm>
          <a:prstGeom prst="rect">
            <a:avLst/>
          </a:prstGeom>
          <a:solidFill>
            <a:srgbClr val="D3E8FF"/>
          </a:solidFill>
          <a:ln w="3175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droit 10"/>
          <p:cNvCxnSpPr/>
          <p:nvPr/>
        </p:nvCxnSpPr>
        <p:spPr>
          <a:xfrm flipV="1">
            <a:off x="4955426" y="2018348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 flipV="1">
            <a:off x="4211995" y="2023340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071691" y="2408867"/>
            <a:ext cx="748416" cy="623647"/>
          </a:xfrm>
          <a:prstGeom prst="rect">
            <a:avLst/>
          </a:prstGeom>
          <a:solidFill>
            <a:srgbClr val="D3E8FF"/>
          </a:solidFill>
          <a:ln w="3175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Connecteur droit 13"/>
          <p:cNvCxnSpPr/>
          <p:nvPr/>
        </p:nvCxnSpPr>
        <p:spPr>
          <a:xfrm flipV="1">
            <a:off x="6820107" y="2034680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 flipV="1">
            <a:off x="6076676" y="2039672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ZoneTexte 16"/>
          <p:cNvSpPr txBox="1"/>
          <p:nvPr/>
        </p:nvSpPr>
        <p:spPr>
          <a:xfrm>
            <a:off x="7336747" y="3129574"/>
            <a:ext cx="113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50 </a:t>
            </a:r>
            <a:r>
              <a:rPr lang="fr-FR" sz="1200" dirty="0" err="1" smtClean="0"/>
              <a:t>mL</a:t>
            </a:r>
            <a:r>
              <a:rPr lang="fr-FR" sz="1200" dirty="0" smtClean="0"/>
              <a:t> </a:t>
            </a:r>
            <a:r>
              <a:rPr lang="fr-FR" sz="1200" dirty="0" err="1" smtClean="0"/>
              <a:t>NaOH</a:t>
            </a:r>
            <a:r>
              <a:rPr lang="fr-FR" sz="1200" baseline="-25000" dirty="0" smtClean="0"/>
              <a:t>(</a:t>
            </a:r>
            <a:r>
              <a:rPr lang="fr-FR" sz="1200" baseline="-25000" dirty="0" err="1" smtClean="0"/>
              <a:t>aq</a:t>
            </a:r>
            <a:r>
              <a:rPr lang="fr-FR" sz="1200" baseline="-25000" dirty="0" smtClean="0"/>
              <a:t>)</a:t>
            </a:r>
          </a:p>
          <a:p>
            <a:r>
              <a:rPr lang="fr-FR" sz="1200" baseline="-25000" dirty="0" smtClean="0"/>
              <a:t> </a:t>
            </a:r>
            <a:r>
              <a:rPr lang="fr-FR" sz="1200" dirty="0" smtClean="0"/>
              <a:t>à 10</a:t>
            </a:r>
            <a:r>
              <a:rPr lang="fr-FR" sz="1200" baseline="30000" dirty="0" smtClean="0"/>
              <a:t>-6</a:t>
            </a:r>
            <a:r>
              <a:rPr lang="fr-FR" sz="1200" dirty="0" smtClean="0"/>
              <a:t> mol.L</a:t>
            </a:r>
            <a:r>
              <a:rPr lang="fr-FR" sz="1200" baseline="30000" dirty="0" smtClean="0"/>
              <a:t>-1</a:t>
            </a:r>
            <a:endParaRPr lang="fr-FR" sz="1200" baseline="-25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2919272" y="3145906"/>
            <a:ext cx="993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50 </a:t>
            </a:r>
            <a:r>
              <a:rPr lang="fr-FR" sz="1200" dirty="0" err="1" smtClean="0"/>
              <a:t>mL</a:t>
            </a:r>
            <a:r>
              <a:rPr lang="fr-FR" sz="1200" dirty="0" smtClean="0"/>
              <a:t> </a:t>
            </a:r>
            <a:r>
              <a:rPr lang="fr-FR" sz="1200" dirty="0" err="1" smtClean="0"/>
              <a:t>HCl</a:t>
            </a:r>
            <a:r>
              <a:rPr lang="fr-FR" sz="1200" baseline="-25000" dirty="0" smtClean="0"/>
              <a:t>(</a:t>
            </a:r>
            <a:r>
              <a:rPr lang="fr-FR" sz="1200" baseline="-25000" dirty="0" err="1" smtClean="0"/>
              <a:t>aq</a:t>
            </a:r>
            <a:r>
              <a:rPr lang="fr-FR" sz="1200" baseline="-25000" dirty="0" smtClean="0"/>
              <a:t>) </a:t>
            </a:r>
          </a:p>
          <a:p>
            <a:r>
              <a:rPr lang="fr-FR" sz="1200" dirty="0" smtClean="0"/>
              <a:t>à 10</a:t>
            </a:r>
            <a:r>
              <a:rPr lang="fr-FR" sz="1200" baseline="30000" dirty="0" smtClean="0"/>
              <a:t>-1</a:t>
            </a:r>
            <a:r>
              <a:rPr lang="fr-FR" sz="1200" dirty="0" smtClean="0"/>
              <a:t> mol.L</a:t>
            </a:r>
            <a:r>
              <a:rPr lang="fr-FR" sz="1200" baseline="30000" dirty="0" smtClean="0"/>
              <a:t>-1</a:t>
            </a:r>
            <a:endParaRPr lang="fr-FR" sz="1200" baseline="-25000" dirty="0"/>
          </a:p>
        </p:txBody>
      </p:sp>
      <p:cxnSp>
        <p:nvCxnSpPr>
          <p:cNvPr id="22" name="Connecteur droit avec flèche 21"/>
          <p:cNvCxnSpPr/>
          <p:nvPr/>
        </p:nvCxnSpPr>
        <p:spPr>
          <a:xfrm flipV="1">
            <a:off x="3889496" y="2710030"/>
            <a:ext cx="680378" cy="6576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>
            <a:stCxn id="17" idx="1"/>
          </p:cNvCxnSpPr>
          <p:nvPr/>
        </p:nvCxnSpPr>
        <p:spPr>
          <a:xfrm flipH="1" flipV="1">
            <a:off x="6458117" y="2755386"/>
            <a:ext cx="878630" cy="6050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4211994" y="4041688"/>
            <a:ext cx="748416" cy="623647"/>
          </a:xfrm>
          <a:prstGeom prst="rect">
            <a:avLst/>
          </a:prstGeom>
          <a:solidFill>
            <a:srgbClr val="D3E8FF"/>
          </a:solidFill>
          <a:ln w="3175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6" name="Connecteur droit 25"/>
          <p:cNvCxnSpPr/>
          <p:nvPr/>
        </p:nvCxnSpPr>
        <p:spPr>
          <a:xfrm flipV="1">
            <a:off x="4960410" y="3667501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/>
          <p:cNvCxnSpPr/>
          <p:nvPr/>
        </p:nvCxnSpPr>
        <p:spPr>
          <a:xfrm flipV="1">
            <a:off x="4216979" y="3672493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/>
          <p:cNvCxnSpPr/>
          <p:nvPr/>
        </p:nvCxnSpPr>
        <p:spPr>
          <a:xfrm>
            <a:off x="3894480" y="3361346"/>
            <a:ext cx="505299" cy="9588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076675" y="4001325"/>
            <a:ext cx="748416" cy="623647"/>
          </a:xfrm>
          <a:prstGeom prst="rect">
            <a:avLst/>
          </a:prstGeom>
          <a:solidFill>
            <a:srgbClr val="D3E8FF"/>
          </a:solidFill>
          <a:ln w="3175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/>
          <p:cNvCxnSpPr/>
          <p:nvPr/>
        </p:nvCxnSpPr>
        <p:spPr>
          <a:xfrm flipV="1">
            <a:off x="6825091" y="3627138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/>
          <p:cNvCxnSpPr/>
          <p:nvPr/>
        </p:nvCxnSpPr>
        <p:spPr>
          <a:xfrm flipV="1">
            <a:off x="6081660" y="3632130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avec flèche 33"/>
          <p:cNvCxnSpPr>
            <a:stCxn id="17" idx="1"/>
          </p:cNvCxnSpPr>
          <p:nvPr/>
        </p:nvCxnSpPr>
        <p:spPr>
          <a:xfrm flipH="1">
            <a:off x="6463101" y="3360407"/>
            <a:ext cx="873646" cy="9874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ZoneTexte 35"/>
          <p:cNvSpPr txBox="1"/>
          <p:nvPr/>
        </p:nvSpPr>
        <p:spPr>
          <a:xfrm>
            <a:off x="4059593" y="1303989"/>
            <a:ext cx="979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Estomac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7" name="ZoneTexte 36"/>
          <p:cNvSpPr txBox="1"/>
          <p:nvPr/>
        </p:nvSpPr>
        <p:spPr>
          <a:xfrm>
            <a:off x="6060352" y="1274965"/>
            <a:ext cx="896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008000"/>
                </a:solidFill>
              </a:rPr>
              <a:t>Intestin</a:t>
            </a:r>
            <a:endParaRPr lang="fr-FR" dirty="0">
              <a:solidFill>
                <a:srgbClr val="008000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930630" y="3027522"/>
            <a:ext cx="1043247" cy="26079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Ellipse 45"/>
          <p:cNvSpPr/>
          <p:nvPr/>
        </p:nvSpPr>
        <p:spPr>
          <a:xfrm>
            <a:off x="6055367" y="3061539"/>
            <a:ext cx="192773" cy="181425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/>
          <p:cNvSpPr/>
          <p:nvPr/>
        </p:nvSpPr>
        <p:spPr>
          <a:xfrm>
            <a:off x="5958294" y="4631319"/>
            <a:ext cx="1043247" cy="26079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Ellipse 47"/>
          <p:cNvSpPr/>
          <p:nvPr/>
        </p:nvSpPr>
        <p:spPr>
          <a:xfrm>
            <a:off x="6083031" y="4665336"/>
            <a:ext cx="192773" cy="181425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/>
          <p:cNvSpPr/>
          <p:nvPr/>
        </p:nvSpPr>
        <p:spPr>
          <a:xfrm>
            <a:off x="4058220" y="4670328"/>
            <a:ext cx="1043247" cy="26079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Ellipse 49"/>
          <p:cNvSpPr/>
          <p:nvPr/>
        </p:nvSpPr>
        <p:spPr>
          <a:xfrm>
            <a:off x="4182957" y="4704345"/>
            <a:ext cx="192773" cy="181425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4074545" y="3008482"/>
            <a:ext cx="1043247" cy="26079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Ellipse 51"/>
          <p:cNvSpPr/>
          <p:nvPr/>
        </p:nvSpPr>
        <p:spPr>
          <a:xfrm>
            <a:off x="4199282" y="3042499"/>
            <a:ext cx="192773" cy="181425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Ellipse 52"/>
          <p:cNvSpPr/>
          <p:nvPr/>
        </p:nvSpPr>
        <p:spPr>
          <a:xfrm>
            <a:off x="6338857" y="2914132"/>
            <a:ext cx="260812" cy="9071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53"/>
          <p:cNvSpPr/>
          <p:nvPr/>
        </p:nvSpPr>
        <p:spPr>
          <a:xfrm>
            <a:off x="4450122" y="2896447"/>
            <a:ext cx="260812" cy="9071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Ellipse 54"/>
          <p:cNvSpPr/>
          <p:nvPr/>
        </p:nvSpPr>
        <p:spPr>
          <a:xfrm>
            <a:off x="4443767" y="4556939"/>
            <a:ext cx="260812" cy="9071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Ellipse 55"/>
          <p:cNvSpPr/>
          <p:nvPr/>
        </p:nvSpPr>
        <p:spPr>
          <a:xfrm>
            <a:off x="6353811" y="4516576"/>
            <a:ext cx="260812" cy="9071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ZoneTexte 56"/>
          <p:cNvSpPr txBox="1"/>
          <p:nvPr/>
        </p:nvSpPr>
        <p:spPr>
          <a:xfrm>
            <a:off x="5007736" y="1859602"/>
            <a:ext cx="11336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smtClean="0"/>
              <a:t>500mg Aspégic</a:t>
            </a:r>
          </a:p>
        </p:txBody>
      </p:sp>
      <p:sp>
        <p:nvSpPr>
          <p:cNvPr id="59" name="ZoneTexte 58"/>
          <p:cNvSpPr txBox="1"/>
          <p:nvPr/>
        </p:nvSpPr>
        <p:spPr>
          <a:xfrm>
            <a:off x="4946817" y="3656162"/>
            <a:ext cx="1197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smtClean="0"/>
              <a:t>500mg Aspirine</a:t>
            </a:r>
          </a:p>
          <a:p>
            <a:pPr algn="ctr"/>
            <a:r>
              <a:rPr lang="fr-FR" sz="1200" dirty="0" smtClean="0"/>
              <a:t>Du Rh</a:t>
            </a:r>
            <a:r>
              <a:rPr lang="fr-FR" sz="1200" dirty="0" smtClean="0"/>
              <a:t>ône</a:t>
            </a:r>
          </a:p>
          <a:p>
            <a:pPr algn="ctr"/>
            <a:endParaRPr lang="fr-FR" sz="1200" dirty="0" smtClean="0"/>
          </a:p>
        </p:txBody>
      </p:sp>
      <p:sp>
        <p:nvSpPr>
          <p:cNvPr id="60" name="Arc 59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>
            <a:off x="5747004" y="1678177"/>
            <a:ext cx="727930" cy="419545"/>
          </a:xfrm>
          <a:prstGeom prst="arc">
            <a:avLst>
              <a:gd name="adj1" fmla="val 10819987"/>
              <a:gd name="adj2" fmla="val 12839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Arc 60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 flipH="1">
            <a:off x="4569874" y="1683169"/>
            <a:ext cx="739869" cy="471248"/>
          </a:xfrm>
          <a:prstGeom prst="arc">
            <a:avLst>
              <a:gd name="adj1" fmla="val 10819987"/>
              <a:gd name="adj2" fmla="val 12839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Arc 61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>
            <a:off x="5740649" y="3440720"/>
            <a:ext cx="727930" cy="419545"/>
          </a:xfrm>
          <a:prstGeom prst="arc">
            <a:avLst>
              <a:gd name="adj1" fmla="val 10819987"/>
              <a:gd name="adj2" fmla="val 12839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Arc 62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 flipH="1">
            <a:off x="4563519" y="3445712"/>
            <a:ext cx="739869" cy="471248"/>
          </a:xfrm>
          <a:prstGeom prst="arc">
            <a:avLst>
              <a:gd name="adj1" fmla="val 10819987"/>
              <a:gd name="adj2" fmla="val 12839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5690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155718"/>
            <a:ext cx="8980992" cy="69449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fr-FR" sz="2400" dirty="0" smtClean="0"/>
              <a:t>Expérience : </a:t>
            </a:r>
            <a:r>
              <a:rPr lang="fr-FR" sz="2400" dirty="0"/>
              <a:t>dissolution de l’aspirine en fonction du pH : efficacité dans l’estomac ou l’intestin </a:t>
            </a:r>
            <a:r>
              <a:rPr lang="fr-FR" sz="2400" dirty="0" smtClean="0"/>
              <a:t> </a:t>
            </a:r>
            <a:endParaRPr lang="fr-FR" sz="2400" dirty="0"/>
          </a:p>
        </p:txBody>
      </p:sp>
      <p:pic>
        <p:nvPicPr>
          <p:cNvPr id="5" name="Espace réservé du contenu 6">
            <a:extLst>
              <a:ext uri="{FF2B5EF4-FFF2-40B4-BE49-F238E27FC236}">
                <a16:creationId xmlns:a16="http://schemas.microsoft.com/office/drawing/2014/main" xmlns="" id="{FD2E522A-C4D1-4AF7-8587-8D9A95D6F0FB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0" y="1372023"/>
            <a:ext cx="2751036" cy="295271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12335" y="1972992"/>
            <a:ext cx="907171" cy="260798"/>
          </a:xfrm>
          <a:prstGeom prst="rect">
            <a:avLst/>
          </a:prstGeom>
          <a:solidFill>
            <a:schemeClr val="bg1">
              <a:lumMod val="85000"/>
              <a:alpha val="23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921375" y="3281974"/>
            <a:ext cx="907171" cy="260798"/>
          </a:xfrm>
          <a:prstGeom prst="rect">
            <a:avLst/>
          </a:prstGeom>
          <a:solidFill>
            <a:schemeClr val="bg1">
              <a:lumMod val="85000"/>
              <a:alpha val="23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4207010" y="2392535"/>
            <a:ext cx="748416" cy="623647"/>
          </a:xfrm>
          <a:prstGeom prst="rect">
            <a:avLst/>
          </a:prstGeom>
          <a:solidFill>
            <a:srgbClr val="D3E8FF"/>
          </a:solidFill>
          <a:ln w="3175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droit 10"/>
          <p:cNvCxnSpPr/>
          <p:nvPr/>
        </p:nvCxnSpPr>
        <p:spPr>
          <a:xfrm flipV="1">
            <a:off x="4955426" y="2018348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 flipV="1">
            <a:off x="4211995" y="2023340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071691" y="2408867"/>
            <a:ext cx="748416" cy="623647"/>
          </a:xfrm>
          <a:prstGeom prst="rect">
            <a:avLst/>
          </a:prstGeom>
          <a:solidFill>
            <a:srgbClr val="D3E8FF"/>
          </a:solidFill>
          <a:ln w="3175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Connecteur droit 13"/>
          <p:cNvCxnSpPr/>
          <p:nvPr/>
        </p:nvCxnSpPr>
        <p:spPr>
          <a:xfrm flipV="1">
            <a:off x="6820107" y="2034680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 flipV="1">
            <a:off x="6076676" y="2039672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ZoneTexte 16"/>
          <p:cNvSpPr txBox="1"/>
          <p:nvPr/>
        </p:nvSpPr>
        <p:spPr>
          <a:xfrm>
            <a:off x="7336747" y="3129574"/>
            <a:ext cx="113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50 </a:t>
            </a:r>
            <a:r>
              <a:rPr lang="fr-FR" sz="1200" dirty="0" err="1" smtClean="0"/>
              <a:t>mL</a:t>
            </a:r>
            <a:r>
              <a:rPr lang="fr-FR" sz="1200" dirty="0" smtClean="0"/>
              <a:t> </a:t>
            </a:r>
            <a:r>
              <a:rPr lang="fr-FR" sz="1200" dirty="0" err="1" smtClean="0"/>
              <a:t>NaOH</a:t>
            </a:r>
            <a:r>
              <a:rPr lang="fr-FR" sz="1200" baseline="-25000" dirty="0" smtClean="0"/>
              <a:t>(</a:t>
            </a:r>
            <a:r>
              <a:rPr lang="fr-FR" sz="1200" baseline="-25000" dirty="0" err="1" smtClean="0"/>
              <a:t>aq</a:t>
            </a:r>
            <a:r>
              <a:rPr lang="fr-FR" sz="1200" baseline="-25000" dirty="0" smtClean="0"/>
              <a:t>)</a:t>
            </a:r>
          </a:p>
          <a:p>
            <a:r>
              <a:rPr lang="fr-FR" sz="1200" baseline="-25000" dirty="0" smtClean="0"/>
              <a:t> </a:t>
            </a:r>
            <a:r>
              <a:rPr lang="fr-FR" sz="1200" dirty="0" smtClean="0"/>
              <a:t>à 10</a:t>
            </a:r>
            <a:r>
              <a:rPr lang="fr-FR" sz="1200" baseline="30000" dirty="0" smtClean="0"/>
              <a:t>-6</a:t>
            </a:r>
            <a:r>
              <a:rPr lang="fr-FR" sz="1200" dirty="0" smtClean="0"/>
              <a:t> mol.L</a:t>
            </a:r>
            <a:r>
              <a:rPr lang="fr-FR" sz="1200" baseline="30000" dirty="0" smtClean="0"/>
              <a:t>-1</a:t>
            </a:r>
            <a:endParaRPr lang="fr-FR" sz="1200" baseline="-25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2919272" y="3145906"/>
            <a:ext cx="993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50 </a:t>
            </a:r>
            <a:r>
              <a:rPr lang="fr-FR" sz="1200" dirty="0" err="1" smtClean="0"/>
              <a:t>mL</a:t>
            </a:r>
            <a:r>
              <a:rPr lang="fr-FR" sz="1200" dirty="0" smtClean="0"/>
              <a:t> </a:t>
            </a:r>
            <a:r>
              <a:rPr lang="fr-FR" sz="1200" dirty="0" err="1" smtClean="0"/>
              <a:t>HCl</a:t>
            </a:r>
            <a:r>
              <a:rPr lang="fr-FR" sz="1200" baseline="-25000" dirty="0" smtClean="0"/>
              <a:t>(</a:t>
            </a:r>
            <a:r>
              <a:rPr lang="fr-FR" sz="1200" baseline="-25000" dirty="0" err="1" smtClean="0"/>
              <a:t>aq</a:t>
            </a:r>
            <a:r>
              <a:rPr lang="fr-FR" sz="1200" baseline="-25000" dirty="0" smtClean="0"/>
              <a:t>) </a:t>
            </a:r>
          </a:p>
          <a:p>
            <a:r>
              <a:rPr lang="fr-FR" sz="1200" dirty="0" smtClean="0"/>
              <a:t>à 10</a:t>
            </a:r>
            <a:r>
              <a:rPr lang="fr-FR" sz="1200" baseline="30000" dirty="0" smtClean="0"/>
              <a:t>-1</a:t>
            </a:r>
            <a:r>
              <a:rPr lang="fr-FR" sz="1200" dirty="0" smtClean="0"/>
              <a:t> mol.L</a:t>
            </a:r>
            <a:r>
              <a:rPr lang="fr-FR" sz="1200" baseline="30000" dirty="0" smtClean="0"/>
              <a:t>-1</a:t>
            </a:r>
            <a:endParaRPr lang="fr-FR" sz="1200" baseline="-25000" dirty="0"/>
          </a:p>
        </p:txBody>
      </p:sp>
      <p:cxnSp>
        <p:nvCxnSpPr>
          <p:cNvPr id="22" name="Connecteur droit avec flèche 21"/>
          <p:cNvCxnSpPr/>
          <p:nvPr/>
        </p:nvCxnSpPr>
        <p:spPr>
          <a:xfrm flipV="1">
            <a:off x="3889496" y="2710030"/>
            <a:ext cx="680378" cy="6576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>
            <a:stCxn id="17" idx="1"/>
          </p:cNvCxnSpPr>
          <p:nvPr/>
        </p:nvCxnSpPr>
        <p:spPr>
          <a:xfrm flipH="1" flipV="1">
            <a:off x="6458117" y="2755386"/>
            <a:ext cx="878630" cy="6050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4211994" y="4041688"/>
            <a:ext cx="748416" cy="623647"/>
          </a:xfrm>
          <a:prstGeom prst="rect">
            <a:avLst/>
          </a:prstGeom>
          <a:solidFill>
            <a:srgbClr val="D3E8FF"/>
          </a:solidFill>
          <a:ln w="3175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6" name="Connecteur droit 25"/>
          <p:cNvCxnSpPr/>
          <p:nvPr/>
        </p:nvCxnSpPr>
        <p:spPr>
          <a:xfrm flipV="1">
            <a:off x="4960410" y="3667501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/>
          <p:cNvCxnSpPr/>
          <p:nvPr/>
        </p:nvCxnSpPr>
        <p:spPr>
          <a:xfrm flipV="1">
            <a:off x="4216979" y="3672493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/>
          <p:cNvCxnSpPr/>
          <p:nvPr/>
        </p:nvCxnSpPr>
        <p:spPr>
          <a:xfrm>
            <a:off x="3894480" y="3361346"/>
            <a:ext cx="505299" cy="9588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076675" y="4001325"/>
            <a:ext cx="748416" cy="623647"/>
          </a:xfrm>
          <a:prstGeom prst="rect">
            <a:avLst/>
          </a:prstGeom>
          <a:solidFill>
            <a:srgbClr val="D3E8FF"/>
          </a:solidFill>
          <a:ln w="3175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/>
          <p:cNvCxnSpPr/>
          <p:nvPr/>
        </p:nvCxnSpPr>
        <p:spPr>
          <a:xfrm flipV="1">
            <a:off x="6825091" y="3627138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/>
          <p:cNvCxnSpPr/>
          <p:nvPr/>
        </p:nvCxnSpPr>
        <p:spPr>
          <a:xfrm flipV="1">
            <a:off x="6081660" y="3632130"/>
            <a:ext cx="0" cy="3741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avec flèche 33"/>
          <p:cNvCxnSpPr>
            <a:stCxn id="17" idx="1"/>
          </p:cNvCxnSpPr>
          <p:nvPr/>
        </p:nvCxnSpPr>
        <p:spPr>
          <a:xfrm flipH="1">
            <a:off x="6463101" y="3360407"/>
            <a:ext cx="873646" cy="9874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ZoneTexte 35"/>
          <p:cNvSpPr txBox="1"/>
          <p:nvPr/>
        </p:nvSpPr>
        <p:spPr>
          <a:xfrm>
            <a:off x="4059593" y="1303989"/>
            <a:ext cx="979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Estomac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7" name="ZoneTexte 36"/>
          <p:cNvSpPr txBox="1"/>
          <p:nvPr/>
        </p:nvSpPr>
        <p:spPr>
          <a:xfrm>
            <a:off x="6060352" y="1274965"/>
            <a:ext cx="896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008000"/>
                </a:solidFill>
              </a:rPr>
              <a:t>Intestin</a:t>
            </a:r>
            <a:endParaRPr lang="fr-FR" dirty="0">
              <a:solidFill>
                <a:srgbClr val="008000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930630" y="3027522"/>
            <a:ext cx="1043247" cy="26079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Ellipse 45"/>
          <p:cNvSpPr/>
          <p:nvPr/>
        </p:nvSpPr>
        <p:spPr>
          <a:xfrm>
            <a:off x="6055367" y="3061539"/>
            <a:ext cx="192773" cy="181425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/>
          <p:cNvSpPr/>
          <p:nvPr/>
        </p:nvSpPr>
        <p:spPr>
          <a:xfrm>
            <a:off x="5958294" y="4631319"/>
            <a:ext cx="1043247" cy="26079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Ellipse 47"/>
          <p:cNvSpPr/>
          <p:nvPr/>
        </p:nvSpPr>
        <p:spPr>
          <a:xfrm>
            <a:off x="6083031" y="4665336"/>
            <a:ext cx="192773" cy="181425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/>
          <p:cNvSpPr/>
          <p:nvPr/>
        </p:nvSpPr>
        <p:spPr>
          <a:xfrm>
            <a:off x="4058220" y="4670328"/>
            <a:ext cx="1043247" cy="26079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Ellipse 49"/>
          <p:cNvSpPr/>
          <p:nvPr/>
        </p:nvSpPr>
        <p:spPr>
          <a:xfrm>
            <a:off x="4182957" y="4704345"/>
            <a:ext cx="192773" cy="181425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4074545" y="3008482"/>
            <a:ext cx="1043247" cy="26079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Ellipse 51"/>
          <p:cNvSpPr/>
          <p:nvPr/>
        </p:nvSpPr>
        <p:spPr>
          <a:xfrm>
            <a:off x="4199282" y="3042499"/>
            <a:ext cx="192773" cy="181425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Ellipse 52"/>
          <p:cNvSpPr/>
          <p:nvPr/>
        </p:nvSpPr>
        <p:spPr>
          <a:xfrm>
            <a:off x="6338857" y="2914132"/>
            <a:ext cx="260812" cy="9071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53"/>
          <p:cNvSpPr/>
          <p:nvPr/>
        </p:nvSpPr>
        <p:spPr>
          <a:xfrm>
            <a:off x="4450122" y="2896447"/>
            <a:ext cx="260812" cy="9071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Ellipse 54"/>
          <p:cNvSpPr/>
          <p:nvPr/>
        </p:nvSpPr>
        <p:spPr>
          <a:xfrm>
            <a:off x="4443767" y="4556939"/>
            <a:ext cx="260812" cy="9071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Ellipse 55"/>
          <p:cNvSpPr/>
          <p:nvPr/>
        </p:nvSpPr>
        <p:spPr>
          <a:xfrm>
            <a:off x="6353811" y="4516576"/>
            <a:ext cx="260812" cy="9071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ZoneTexte 56"/>
          <p:cNvSpPr txBox="1"/>
          <p:nvPr/>
        </p:nvSpPr>
        <p:spPr>
          <a:xfrm>
            <a:off x="5007736" y="1859602"/>
            <a:ext cx="11336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smtClean="0"/>
              <a:t>500mg Aspégic</a:t>
            </a:r>
          </a:p>
        </p:txBody>
      </p:sp>
      <p:sp>
        <p:nvSpPr>
          <p:cNvPr id="59" name="ZoneTexte 58"/>
          <p:cNvSpPr txBox="1"/>
          <p:nvPr/>
        </p:nvSpPr>
        <p:spPr>
          <a:xfrm>
            <a:off x="4946817" y="3656162"/>
            <a:ext cx="1197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smtClean="0"/>
              <a:t>500mg Aspirine</a:t>
            </a:r>
          </a:p>
          <a:p>
            <a:pPr algn="ctr"/>
            <a:r>
              <a:rPr lang="fr-FR" sz="1200" dirty="0" smtClean="0"/>
              <a:t>Du Rh</a:t>
            </a:r>
            <a:r>
              <a:rPr lang="fr-FR" sz="1200" dirty="0" smtClean="0"/>
              <a:t>ône</a:t>
            </a:r>
          </a:p>
          <a:p>
            <a:pPr algn="ctr"/>
            <a:endParaRPr lang="fr-FR" sz="1200" dirty="0" smtClean="0"/>
          </a:p>
        </p:txBody>
      </p:sp>
      <p:sp>
        <p:nvSpPr>
          <p:cNvPr id="60" name="Arc 59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>
            <a:off x="5747004" y="1678177"/>
            <a:ext cx="727930" cy="419545"/>
          </a:xfrm>
          <a:prstGeom prst="arc">
            <a:avLst>
              <a:gd name="adj1" fmla="val 10819987"/>
              <a:gd name="adj2" fmla="val 12839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Arc 60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 flipH="1">
            <a:off x="4569874" y="1683169"/>
            <a:ext cx="739869" cy="471248"/>
          </a:xfrm>
          <a:prstGeom prst="arc">
            <a:avLst>
              <a:gd name="adj1" fmla="val 10819987"/>
              <a:gd name="adj2" fmla="val 12839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Arc 61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>
            <a:off x="5740649" y="3440720"/>
            <a:ext cx="727930" cy="419545"/>
          </a:xfrm>
          <a:prstGeom prst="arc">
            <a:avLst>
              <a:gd name="adj1" fmla="val 10819987"/>
              <a:gd name="adj2" fmla="val 12839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Arc 62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 flipH="1">
            <a:off x="4563519" y="3445712"/>
            <a:ext cx="739869" cy="471248"/>
          </a:xfrm>
          <a:prstGeom prst="arc">
            <a:avLst>
              <a:gd name="adj1" fmla="val 10819987"/>
              <a:gd name="adj2" fmla="val 12839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1" name="Grouper 20"/>
          <p:cNvGrpSpPr/>
          <p:nvPr/>
        </p:nvGrpSpPr>
        <p:grpSpPr>
          <a:xfrm>
            <a:off x="4460916" y="2502571"/>
            <a:ext cx="193187" cy="40731"/>
            <a:chOff x="2878212" y="1781034"/>
            <a:chExt cx="681948" cy="150346"/>
          </a:xfrm>
        </p:grpSpPr>
        <p:grpSp>
          <p:nvGrpSpPr>
            <p:cNvPr id="18" name="Grouper 17"/>
            <p:cNvGrpSpPr/>
            <p:nvPr/>
          </p:nvGrpSpPr>
          <p:grpSpPr>
            <a:xfrm>
              <a:off x="3145378" y="1787381"/>
              <a:ext cx="144000" cy="143999"/>
              <a:chOff x="3542265" y="1946127"/>
              <a:chExt cx="144000" cy="143999"/>
            </a:xfrm>
          </p:grpSpPr>
          <p:cxnSp>
            <p:nvCxnSpPr>
              <p:cNvPr id="67" name="Connecteur droit 66"/>
              <p:cNvCxnSpPr/>
              <p:nvPr/>
            </p:nvCxnSpPr>
            <p:spPr>
              <a:xfrm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Connecteur droit 68"/>
              <p:cNvCxnSpPr/>
              <p:nvPr/>
            </p:nvCxnSpPr>
            <p:spPr>
              <a:xfrm flipV="1"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Grouper 69"/>
            <p:cNvGrpSpPr/>
            <p:nvPr/>
          </p:nvGrpSpPr>
          <p:grpSpPr>
            <a:xfrm>
              <a:off x="2878212" y="1781034"/>
              <a:ext cx="144000" cy="143999"/>
              <a:chOff x="3542265" y="1946127"/>
              <a:chExt cx="144000" cy="143999"/>
            </a:xfrm>
          </p:grpSpPr>
          <p:cxnSp>
            <p:nvCxnSpPr>
              <p:cNvPr id="71" name="Connecteur droit 70"/>
              <p:cNvCxnSpPr/>
              <p:nvPr/>
            </p:nvCxnSpPr>
            <p:spPr>
              <a:xfrm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Connecteur droit 71"/>
              <p:cNvCxnSpPr/>
              <p:nvPr/>
            </p:nvCxnSpPr>
            <p:spPr>
              <a:xfrm flipV="1"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Grouper 72"/>
            <p:cNvGrpSpPr/>
            <p:nvPr/>
          </p:nvGrpSpPr>
          <p:grpSpPr>
            <a:xfrm>
              <a:off x="3416160" y="1786026"/>
              <a:ext cx="144000" cy="143999"/>
              <a:chOff x="3542265" y="1946127"/>
              <a:chExt cx="144000" cy="143999"/>
            </a:xfrm>
          </p:grpSpPr>
          <p:cxnSp>
            <p:nvCxnSpPr>
              <p:cNvPr id="74" name="Connecteur droit 73"/>
              <p:cNvCxnSpPr/>
              <p:nvPr/>
            </p:nvCxnSpPr>
            <p:spPr>
              <a:xfrm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Connecteur droit 74"/>
              <p:cNvCxnSpPr/>
              <p:nvPr/>
            </p:nvCxnSpPr>
            <p:spPr>
              <a:xfrm flipV="1"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6" name="Grouper 75"/>
          <p:cNvGrpSpPr/>
          <p:nvPr/>
        </p:nvGrpSpPr>
        <p:grpSpPr>
          <a:xfrm>
            <a:off x="6316308" y="4127952"/>
            <a:ext cx="257133" cy="65596"/>
            <a:chOff x="2878212" y="1781034"/>
            <a:chExt cx="681948" cy="150346"/>
          </a:xfrm>
        </p:grpSpPr>
        <p:grpSp>
          <p:nvGrpSpPr>
            <p:cNvPr id="77" name="Grouper 76"/>
            <p:cNvGrpSpPr/>
            <p:nvPr/>
          </p:nvGrpSpPr>
          <p:grpSpPr>
            <a:xfrm>
              <a:off x="3145378" y="1787381"/>
              <a:ext cx="144000" cy="143999"/>
              <a:chOff x="3542265" y="1946127"/>
              <a:chExt cx="144000" cy="143999"/>
            </a:xfrm>
          </p:grpSpPr>
          <p:cxnSp>
            <p:nvCxnSpPr>
              <p:cNvPr id="84" name="Connecteur droit 83"/>
              <p:cNvCxnSpPr/>
              <p:nvPr/>
            </p:nvCxnSpPr>
            <p:spPr>
              <a:xfrm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Connecteur droit 84"/>
              <p:cNvCxnSpPr/>
              <p:nvPr/>
            </p:nvCxnSpPr>
            <p:spPr>
              <a:xfrm flipV="1"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Grouper 77"/>
            <p:cNvGrpSpPr/>
            <p:nvPr/>
          </p:nvGrpSpPr>
          <p:grpSpPr>
            <a:xfrm>
              <a:off x="2878212" y="1781034"/>
              <a:ext cx="144000" cy="143999"/>
              <a:chOff x="3542265" y="1946127"/>
              <a:chExt cx="144000" cy="143999"/>
            </a:xfrm>
          </p:grpSpPr>
          <p:cxnSp>
            <p:nvCxnSpPr>
              <p:cNvPr id="82" name="Connecteur droit 81"/>
              <p:cNvCxnSpPr/>
              <p:nvPr/>
            </p:nvCxnSpPr>
            <p:spPr>
              <a:xfrm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Connecteur droit 82"/>
              <p:cNvCxnSpPr/>
              <p:nvPr/>
            </p:nvCxnSpPr>
            <p:spPr>
              <a:xfrm flipV="1"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Grouper 78"/>
            <p:cNvGrpSpPr/>
            <p:nvPr/>
          </p:nvGrpSpPr>
          <p:grpSpPr>
            <a:xfrm>
              <a:off x="3416160" y="1786026"/>
              <a:ext cx="144000" cy="143999"/>
              <a:chOff x="3542265" y="1946127"/>
              <a:chExt cx="144000" cy="143999"/>
            </a:xfrm>
          </p:grpSpPr>
          <p:cxnSp>
            <p:nvCxnSpPr>
              <p:cNvPr id="80" name="Connecteur droit 79"/>
              <p:cNvCxnSpPr/>
              <p:nvPr/>
            </p:nvCxnSpPr>
            <p:spPr>
              <a:xfrm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Connecteur droit 80"/>
              <p:cNvCxnSpPr/>
              <p:nvPr/>
            </p:nvCxnSpPr>
            <p:spPr>
              <a:xfrm flipV="1"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6" name="Grouper 85"/>
          <p:cNvGrpSpPr/>
          <p:nvPr/>
        </p:nvGrpSpPr>
        <p:grpSpPr>
          <a:xfrm>
            <a:off x="4373636" y="4130316"/>
            <a:ext cx="501080" cy="116208"/>
            <a:chOff x="2878212" y="1781034"/>
            <a:chExt cx="681948" cy="150346"/>
          </a:xfrm>
        </p:grpSpPr>
        <p:grpSp>
          <p:nvGrpSpPr>
            <p:cNvPr id="87" name="Grouper 86"/>
            <p:cNvGrpSpPr/>
            <p:nvPr/>
          </p:nvGrpSpPr>
          <p:grpSpPr>
            <a:xfrm>
              <a:off x="3145378" y="1787381"/>
              <a:ext cx="144000" cy="143999"/>
              <a:chOff x="3542265" y="1946127"/>
              <a:chExt cx="144000" cy="143999"/>
            </a:xfrm>
          </p:grpSpPr>
          <p:cxnSp>
            <p:nvCxnSpPr>
              <p:cNvPr id="94" name="Connecteur droit 93"/>
              <p:cNvCxnSpPr/>
              <p:nvPr/>
            </p:nvCxnSpPr>
            <p:spPr>
              <a:xfrm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Connecteur droit 94"/>
              <p:cNvCxnSpPr/>
              <p:nvPr/>
            </p:nvCxnSpPr>
            <p:spPr>
              <a:xfrm flipV="1"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8" name="Grouper 87"/>
            <p:cNvGrpSpPr/>
            <p:nvPr/>
          </p:nvGrpSpPr>
          <p:grpSpPr>
            <a:xfrm>
              <a:off x="2878212" y="1781034"/>
              <a:ext cx="144000" cy="143999"/>
              <a:chOff x="3542265" y="1946127"/>
              <a:chExt cx="144000" cy="143999"/>
            </a:xfrm>
          </p:grpSpPr>
          <p:cxnSp>
            <p:nvCxnSpPr>
              <p:cNvPr id="92" name="Connecteur droit 91"/>
              <p:cNvCxnSpPr/>
              <p:nvPr/>
            </p:nvCxnSpPr>
            <p:spPr>
              <a:xfrm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Connecteur droit 92"/>
              <p:cNvCxnSpPr/>
              <p:nvPr/>
            </p:nvCxnSpPr>
            <p:spPr>
              <a:xfrm flipV="1"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9" name="Grouper 88"/>
            <p:cNvGrpSpPr/>
            <p:nvPr/>
          </p:nvGrpSpPr>
          <p:grpSpPr>
            <a:xfrm>
              <a:off x="3416160" y="1786026"/>
              <a:ext cx="144000" cy="143999"/>
              <a:chOff x="3542265" y="1946127"/>
              <a:chExt cx="144000" cy="143999"/>
            </a:xfrm>
          </p:grpSpPr>
          <p:cxnSp>
            <p:nvCxnSpPr>
              <p:cNvPr id="90" name="Connecteur droit 89"/>
              <p:cNvCxnSpPr/>
              <p:nvPr/>
            </p:nvCxnSpPr>
            <p:spPr>
              <a:xfrm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Connecteur droit 90"/>
              <p:cNvCxnSpPr/>
              <p:nvPr/>
            </p:nvCxnSpPr>
            <p:spPr>
              <a:xfrm flipV="1">
                <a:off x="3542265" y="1946127"/>
                <a:ext cx="144000" cy="143999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335341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27DAA1D8-1462-4D3E-9477-A69A367F1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2BF25211-879B-4F56-B1ED-442E249D5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30989"/>
            <a:ext cx="8259402" cy="694497"/>
          </a:xfrm>
        </p:spPr>
        <p:txBody>
          <a:bodyPr/>
          <a:lstStyle/>
          <a:p>
            <a:r>
              <a:rPr lang="fr-FR" dirty="0"/>
              <a:t>De multiples méthodes d’extraction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xmlns="" id="{00B02AA1-4510-4AA2-94E2-43CF2E27D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907" y="952266"/>
            <a:ext cx="7772400" cy="391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235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27DAA1D8-1462-4D3E-9477-A69A367F1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2BF25211-879B-4F56-B1ED-442E249D5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30989"/>
            <a:ext cx="8259402" cy="694497"/>
          </a:xfrm>
        </p:spPr>
        <p:txBody>
          <a:bodyPr/>
          <a:lstStyle/>
          <a:p>
            <a:r>
              <a:rPr lang="fr-FR" dirty="0"/>
              <a:t>De multiples méthodes d’extraction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xmlns="" id="{00B02AA1-4510-4AA2-94E2-43CF2E27D0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168"/>
          <a:stretch/>
        </p:blipFill>
        <p:spPr>
          <a:xfrm>
            <a:off x="104000" y="1349133"/>
            <a:ext cx="9044103" cy="2177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36476"/>
      </p:ext>
    </p:extLst>
  </p:cSld>
  <p:clrMapOvr>
    <a:masterClrMapping/>
  </p:clrMapOvr>
</p:sld>
</file>

<file path=ppt/theme/theme1.xml><?xml version="1.0" encoding="utf-8"?>
<a:theme xmlns:a="http://schemas.openxmlformats.org/drawingml/2006/main" name="Titre">
  <a:themeElements>
    <a:clrScheme name="Été">
      <a:dk1>
        <a:sysClr val="windowText" lastClr="000000"/>
      </a:dk1>
      <a:lt1>
        <a:sysClr val="window" lastClr="FFFFFF"/>
      </a:lt1>
      <a:dk2>
        <a:srgbClr val="D16207"/>
      </a:dk2>
      <a:lt2>
        <a:srgbClr val="F0B31E"/>
      </a:lt2>
      <a:accent1>
        <a:srgbClr val="51A6C2"/>
      </a:accent1>
      <a:accent2>
        <a:srgbClr val="51C2A9"/>
      </a:accent2>
      <a:accent3>
        <a:srgbClr val="7EC251"/>
      </a:accent3>
      <a:accent4>
        <a:srgbClr val="E1DC53"/>
      </a:accent4>
      <a:accent5>
        <a:srgbClr val="B54721"/>
      </a:accent5>
      <a:accent6>
        <a:srgbClr val="A16BB1"/>
      </a:accent6>
      <a:hlink>
        <a:srgbClr val="A40A06"/>
      </a:hlink>
      <a:folHlink>
        <a:srgbClr val="837F16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xte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Merci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5353</TotalTime>
  <Words>724</Words>
  <Application>Microsoft Macintosh PowerPoint</Application>
  <PresentationFormat>Personnalisé</PresentationFormat>
  <Paragraphs>217</Paragraphs>
  <Slides>22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3</vt:i4>
      </vt:variant>
      <vt:variant>
        <vt:lpstr>Titres des diapositives</vt:lpstr>
      </vt:variant>
      <vt:variant>
        <vt:i4>22</vt:i4>
      </vt:variant>
    </vt:vector>
  </HeadingPairs>
  <TitlesOfParts>
    <vt:vector size="25" baseType="lpstr">
      <vt:lpstr>Titre</vt:lpstr>
      <vt:lpstr>texte</vt:lpstr>
      <vt:lpstr>Merci</vt:lpstr>
      <vt:lpstr>Molécules de la santé</vt:lpstr>
      <vt:lpstr>Présentation PowerPoint</vt:lpstr>
      <vt:lpstr>Le paracétamol</vt:lpstr>
      <vt:lpstr>Développement d’un médicament </vt:lpstr>
      <vt:lpstr>Différentes formes de l’Aspirine</vt:lpstr>
      <vt:lpstr>Expérience : dissolution de l’aspirine en fonction du pH : efficacité dans l’estomac ou l’intestin  </vt:lpstr>
      <vt:lpstr>Expérience : dissolution de l’aspirine en fonction du pH : efficacité dans l’estomac ou l’intestin  </vt:lpstr>
      <vt:lpstr>De multiples méthodes d’extraction</vt:lpstr>
      <vt:lpstr>De multiples méthodes d’extraction</vt:lpstr>
      <vt:lpstr>Extraction de l’eugénol des clous de girofle par hydrodistillation</vt:lpstr>
      <vt:lpstr>Extraction de l’eugénol des clous de girofle</vt:lpstr>
      <vt:lpstr>Protocole de la synthèse du paracétamol</vt:lpstr>
      <vt:lpstr>Montage de synthèse du paracétamol</vt:lpstr>
      <vt:lpstr>Essorage sous pression réduite</vt:lpstr>
      <vt:lpstr>Mesure de la température de fusion</vt:lpstr>
      <vt:lpstr> Chromatographie sur Couche Mince</vt:lpstr>
      <vt:lpstr> Chromatographie sur Couche Mince</vt:lpstr>
      <vt:lpstr>Recristallisation</vt:lpstr>
      <vt:lpstr>Spectre IR du paracétamol</vt:lpstr>
      <vt:lpstr>Présentation PowerPoint</vt:lpstr>
      <vt:lpstr>Titrage des ions chlorures  par une solution de nitrate d’argent</vt:lpstr>
      <vt:lpstr>Évolution de la conductivité  </vt:lpstr>
    </vt:vector>
  </TitlesOfParts>
  <Company>RENAULT DeSign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PIRONNEAU Marc</dc:creator>
  <dc:description/>
  <cp:lastModifiedBy>matthis chapon</cp:lastModifiedBy>
  <cp:revision>108</cp:revision>
  <cp:lastPrinted>2015-03-31T14:07:15Z</cp:lastPrinted>
  <dcterms:created xsi:type="dcterms:W3CDTF">2020-03-24T08:48:58Z</dcterms:created>
  <dcterms:modified xsi:type="dcterms:W3CDTF">2020-05-17T12:42:46Z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RENAULT DeSign</vt:lpwstr>
  </property>
  <property fmtid="{D5CDD505-2E9C-101B-9397-08002B2CF9AE}" pid="4" name="ContentTypeId">
    <vt:lpwstr>0x0101008477E3DB2009FC49ADD3BBFEB391E983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MSIP_Label_fd1c0902-ed92-4fed-896d-2e7725de02d4_ActionId">
    <vt:lpwstr>bfe6ccbd-fb37-4aeb-8e54-00004c58dbb4</vt:lpwstr>
  </property>
  <property fmtid="{D5CDD505-2E9C-101B-9397-08002B2CF9AE}" pid="10" name="MSIP_Label_fd1c0902-ed92-4fed-896d-2e7725de02d4_ContentBits">
    <vt:lpwstr>2</vt:lpwstr>
  </property>
  <property fmtid="{D5CDD505-2E9C-101B-9397-08002B2CF9AE}" pid="11" name="MSIP_Label_fd1c0902-ed92-4fed-896d-2e7725de02d4_Enabled">
    <vt:lpwstr>true</vt:lpwstr>
  </property>
  <property fmtid="{D5CDD505-2E9C-101B-9397-08002B2CF9AE}" pid="12" name="MSIP_Label_fd1c0902-ed92-4fed-896d-2e7725de02d4_Method">
    <vt:lpwstr>Standard</vt:lpwstr>
  </property>
  <property fmtid="{D5CDD505-2E9C-101B-9397-08002B2CF9AE}" pid="13" name="MSIP_Label_fd1c0902-ed92-4fed-896d-2e7725de02d4_Name">
    <vt:lpwstr>Anyone (not protected)</vt:lpwstr>
  </property>
  <property fmtid="{D5CDD505-2E9C-101B-9397-08002B2CF9AE}" pid="14" name="MSIP_Label_fd1c0902-ed92-4fed-896d-2e7725de02d4_SetDate">
    <vt:lpwstr>2020-03-24T08:50:27Z</vt:lpwstr>
  </property>
  <property fmtid="{D5CDD505-2E9C-101B-9397-08002B2CF9AE}" pid="15" name="MSIP_Label_fd1c0902-ed92-4fed-896d-2e7725de02d4_SiteId">
    <vt:lpwstr>d6b0bbee-7cd9-4d60-bce6-4a67b543e2ae</vt:lpwstr>
  </property>
  <property fmtid="{D5CDD505-2E9C-101B-9397-08002B2CF9AE}" pid="16" name="Notes">
    <vt:i4>0</vt:i4>
  </property>
  <property fmtid="{D5CDD505-2E9C-101B-9397-08002B2CF9AE}" pid="17" name="PresentationFormat">
    <vt:lpwstr>Affichage à l'écran (16:9)</vt:lpwstr>
  </property>
  <property fmtid="{D5CDD505-2E9C-101B-9397-08002B2CF9AE}" pid="18" name="ScaleCrop">
    <vt:bool>false</vt:bool>
  </property>
  <property fmtid="{D5CDD505-2E9C-101B-9397-08002B2CF9AE}" pid="19" name="ShareDoc">
    <vt:bool>false</vt:bool>
  </property>
  <property fmtid="{D5CDD505-2E9C-101B-9397-08002B2CF9AE}" pid="20" name="Slides">
    <vt:i4>5</vt:i4>
  </property>
</Properties>
</file>